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2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67" r:id="rId6"/>
    <p:sldId id="286" r:id="rId7"/>
    <p:sldId id="269" r:id="rId8"/>
    <p:sldId id="270" r:id="rId9"/>
    <p:sldId id="272" r:id="rId10"/>
    <p:sldId id="274" r:id="rId11"/>
    <p:sldId id="285" r:id="rId12"/>
    <p:sldId id="276" r:id="rId13"/>
    <p:sldId id="277" r:id="rId14"/>
    <p:sldId id="278" r:id="rId15"/>
    <p:sldId id="280" r:id="rId16"/>
    <p:sldId id="282" r:id="rId17"/>
    <p:sldId id="28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4949267-3FD0-C44A-A8FD-A51A8F35223D}">
          <p14:sldIdLst>
            <p14:sldId id="256"/>
            <p14:sldId id="257"/>
            <p14:sldId id="259"/>
            <p14:sldId id="260"/>
            <p14:sldId id="267"/>
            <p14:sldId id="286"/>
            <p14:sldId id="269"/>
            <p14:sldId id="270"/>
            <p14:sldId id="272"/>
            <p14:sldId id="274"/>
            <p14:sldId id="285"/>
            <p14:sldId id="276"/>
            <p14:sldId id="277"/>
            <p14:sldId id="278"/>
            <p14:sldId id="280"/>
            <p14:sldId id="282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3B36"/>
    <a:srgbClr val="2A3B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96" autoAdjust="0"/>
    <p:restoredTop sz="94650"/>
  </p:normalViewPr>
  <p:slideViewPr>
    <p:cSldViewPr snapToGrid="0">
      <p:cViewPr varScale="1">
        <p:scale>
          <a:sx n="70" d="100"/>
          <a:sy n="70" d="100"/>
        </p:scale>
        <p:origin x="62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Views Pie chart</a:t>
            </a:r>
          </a:p>
        </c:rich>
      </c:tx>
      <c:layout>
        <c:manualLayout>
          <c:xMode val="edge"/>
          <c:yMode val="edge"/>
          <c:x val="7.496022235866559E-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Average Views Pie chart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48AE-408A-B276-16BC14AFE10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8AE-408A-B276-16BC14AFE10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48AE-408A-B276-16BC14AFE10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48AE-408A-B276-16BC14AFE10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8AE-408A-B276-16BC14AFE100}"/>
              </c:ext>
            </c:extLst>
          </c:dPt>
          <c:dLbls>
            <c:dLbl>
              <c:idx val="0"/>
              <c:layout>
                <c:manualLayout>
                  <c:x val="-1.2792293619899083E-2"/>
                  <c:y val="1.2198123881174847E-7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/>
                      <a:t>CodeWithHarry</a:t>
                    </a:r>
                    <a:r>
                      <a:rPr lang="en-US" baseline="0" dirty="0"/>
                      <a:t>
</a:t>
                    </a:r>
                    <a:fld id="{36FC83C6-5158-4D03-B26C-7F0ACDB8F032}" type="PERCENTAGE">
                      <a:rPr lang="en-US" baseline="0"/>
                      <a:pPr>
                        <a:defRPr/>
                      </a:pPr>
                      <a:t>[PERCENTAGE]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515171074603428"/>
                      <c:h val="0.1514616645901393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48AE-408A-B276-16BC14AFE100}"/>
                </c:ext>
              </c:extLst>
            </c:dLbl>
            <c:dLbl>
              <c:idx val="1"/>
              <c:layout>
                <c:manualLayout>
                  <c:x val="0.27600356907979628"/>
                  <c:y val="-1.109992378635006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8AE-408A-B276-16BC14AFE100}"/>
                </c:ext>
              </c:extLst>
            </c:dLbl>
            <c:dLbl>
              <c:idx val="2"/>
              <c:layout>
                <c:manualLayout>
                  <c:x val="-3.8377183042240887E-2"/>
                  <c:y val="9.604802742918927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8AE-408A-B276-16BC14AFE100}"/>
                </c:ext>
              </c:extLst>
            </c:dLbl>
            <c:dLbl>
              <c:idx val="3"/>
              <c:layout>
                <c:manualLayout>
                  <c:x val="-0.12792394347413633"/>
                  <c:y val="5.267149891278121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8AE-408A-B276-16BC14AFE100}"/>
                </c:ext>
              </c:extLst>
            </c:dLbl>
            <c:dLbl>
              <c:idx val="4"/>
              <c:layout>
                <c:manualLayout>
                  <c:x val="6.9078929476033599E-2"/>
                  <c:y val="9.2949703963731561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0E70574-73A7-4B72-9268-36FCE5DF70D8}" type="CATEGORYNAME">
                      <a:rPr lang="en-US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aseline="0" dirty="0"/>
                      <a:t> </a:t>
                    </a:r>
                    <a:fld id="{BB83732D-A80A-48F9-9B7B-856338BDAD27}" type="PERCENTAGE">
                      <a:rPr lang="en-US" baseline="0" smtClean="0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2201913540739342"/>
                      <c:h val="8.6396871815527285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8AE-408A-B276-16BC14AFE100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CodeWithHarry</c:v>
                </c:pt>
                <c:pt idx="1">
                  <c:v>Apna College</c:v>
                </c:pt>
                <c:pt idx="2">
                  <c:v>WsCube Tech</c:v>
                </c:pt>
                <c:pt idx="3">
                  <c:v>Jenny's Lecture</c:v>
                </c:pt>
                <c:pt idx="4">
                  <c:v>College Wallah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260060</c:v>
                </c:pt>
                <c:pt idx="1">
                  <c:v>740460</c:v>
                </c:pt>
                <c:pt idx="2">
                  <c:v>37300</c:v>
                </c:pt>
                <c:pt idx="3">
                  <c:v>213740</c:v>
                </c:pt>
                <c:pt idx="4">
                  <c:v>32800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AE-408A-B276-16BC14AFE100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833594-B5C2-475C-831B-86FBF53167DE}" type="doc">
      <dgm:prSet loTypeId="urn:microsoft.com/office/officeart/2005/8/layout/defaul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F05D1B4-1CD8-4A6B-B5FF-D62AE03281CB}">
      <dgm:prSet/>
      <dgm:spPr/>
      <dgm:t>
        <a:bodyPr/>
        <a:lstStyle/>
        <a:p>
          <a:pPr algn="ctr"/>
          <a:r>
            <a:rPr lang="en-IN" b="0" i="0" dirty="0">
              <a:solidFill>
                <a:schemeClr val="bg1"/>
              </a:solidFill>
            </a:rPr>
            <a:t>The proposed solution for the problem at hand involves developing a Python-based web scraping tool that can efficiently collect and analyse data from various EdTech YouTube channels.</a:t>
          </a:r>
          <a:endParaRPr lang="en-US" dirty="0">
            <a:solidFill>
              <a:schemeClr val="bg1"/>
            </a:solidFill>
          </a:endParaRPr>
        </a:p>
      </dgm:t>
    </dgm:pt>
    <dgm:pt modelId="{1D2A96B7-5712-435D-B849-2C41D8129110}" type="parTrans" cxnId="{2D1BAD86-0F07-45DC-B34A-2081678C187E}">
      <dgm:prSet/>
      <dgm:spPr/>
      <dgm:t>
        <a:bodyPr/>
        <a:lstStyle/>
        <a:p>
          <a:endParaRPr lang="en-US"/>
        </a:p>
      </dgm:t>
    </dgm:pt>
    <dgm:pt modelId="{D4CBBD28-1A08-4D30-AFC8-9438453AA465}" type="sibTrans" cxnId="{2D1BAD86-0F07-45DC-B34A-2081678C187E}">
      <dgm:prSet/>
      <dgm:spPr/>
      <dgm:t>
        <a:bodyPr/>
        <a:lstStyle/>
        <a:p>
          <a:endParaRPr lang="en-US"/>
        </a:p>
      </dgm:t>
    </dgm:pt>
    <dgm:pt modelId="{1A65F507-2EF4-4BA8-9EA9-D9A54378F710}">
      <dgm:prSet/>
      <dgm:spPr/>
      <dgm:t>
        <a:bodyPr/>
        <a:lstStyle/>
        <a:p>
          <a:pPr algn="ctr"/>
          <a:r>
            <a:rPr lang="en-IN" dirty="0">
              <a:solidFill>
                <a:schemeClr val="bg1"/>
              </a:solidFill>
            </a:rPr>
            <a:t>The aim is to extract relevant metadata such as video titles, descriptions, tags, likes, dislikes, comments, and other data from multiple channels by utilizing unique channel IDs as keys.</a:t>
          </a:r>
          <a:endParaRPr lang="en-US" dirty="0">
            <a:solidFill>
              <a:schemeClr val="bg1"/>
            </a:solidFill>
          </a:endParaRPr>
        </a:p>
      </dgm:t>
    </dgm:pt>
    <dgm:pt modelId="{F5EC0BFB-ACB8-4312-88BD-AE75A1A62601}" type="parTrans" cxnId="{7B7030F4-F091-462C-AA7C-D88F9AE2E2F1}">
      <dgm:prSet/>
      <dgm:spPr/>
      <dgm:t>
        <a:bodyPr/>
        <a:lstStyle/>
        <a:p>
          <a:endParaRPr lang="en-US"/>
        </a:p>
      </dgm:t>
    </dgm:pt>
    <dgm:pt modelId="{5395F5B4-0A28-40F1-9F91-F792932D795D}" type="sibTrans" cxnId="{7B7030F4-F091-462C-AA7C-D88F9AE2E2F1}">
      <dgm:prSet/>
      <dgm:spPr/>
      <dgm:t>
        <a:bodyPr/>
        <a:lstStyle/>
        <a:p>
          <a:endParaRPr lang="en-US"/>
        </a:p>
      </dgm:t>
    </dgm:pt>
    <dgm:pt modelId="{67BD675C-A189-4A89-8F08-D98AADAACD1D}">
      <dgm:prSet/>
      <dgm:spPr/>
      <dgm:t>
        <a:bodyPr/>
        <a:lstStyle/>
        <a:p>
          <a:r>
            <a: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rPr>
            <a:t>We will develop a web scraping tool to collect data from edtech channels and create visualizations like charts, graphs, and heat maps to provide a clear representation of the data.</a:t>
          </a:r>
          <a:endParaRPr lang="en-US" dirty="0">
            <a:solidFill>
              <a:schemeClr val="bg1"/>
            </a:solidFill>
          </a:endParaRPr>
        </a:p>
      </dgm:t>
    </dgm:pt>
    <dgm:pt modelId="{C86811E3-EA4E-4F9E-85CE-FF1FCEFFD844}" type="parTrans" cxnId="{0A3D42A2-9C8D-4E6A-BA2E-43244C492868}">
      <dgm:prSet/>
      <dgm:spPr/>
      <dgm:t>
        <a:bodyPr/>
        <a:lstStyle/>
        <a:p>
          <a:endParaRPr lang="en-US"/>
        </a:p>
      </dgm:t>
    </dgm:pt>
    <dgm:pt modelId="{1A1CEF99-AB27-45A6-BA07-BE4AE8004F8A}" type="sibTrans" cxnId="{0A3D42A2-9C8D-4E6A-BA2E-43244C492868}">
      <dgm:prSet/>
      <dgm:spPr/>
      <dgm:t>
        <a:bodyPr/>
        <a:lstStyle/>
        <a:p>
          <a:endParaRPr lang="en-US"/>
        </a:p>
      </dgm:t>
    </dgm:pt>
    <dgm:pt modelId="{EB66636C-18ED-4F32-AD97-5010EABFD262}">
      <dgm:prSet/>
      <dgm:spPr/>
      <dgm:t>
        <a:bodyPr/>
        <a:lstStyle/>
        <a:p>
          <a:r>
            <a: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rPr>
            <a:t>By comparing and contrasting different edtech channels, we will provide insights into which channels have the most potential value for students, educators, and educational institutions</a:t>
          </a:r>
          <a:endParaRPr lang="en-US" dirty="0">
            <a:solidFill>
              <a:schemeClr val="bg1"/>
            </a:solidFill>
          </a:endParaRPr>
        </a:p>
      </dgm:t>
    </dgm:pt>
    <dgm:pt modelId="{76C87E55-0B70-4AE3-81B4-FB4F3F29CEC3}" type="parTrans" cxnId="{B32EF92F-1E23-4E9A-A2BE-61F971587771}">
      <dgm:prSet/>
      <dgm:spPr/>
      <dgm:t>
        <a:bodyPr/>
        <a:lstStyle/>
        <a:p>
          <a:endParaRPr lang="en-US"/>
        </a:p>
      </dgm:t>
    </dgm:pt>
    <dgm:pt modelId="{E09956ED-809E-4EE7-9F99-FCE5EB678504}" type="sibTrans" cxnId="{B32EF92F-1E23-4E9A-A2BE-61F971587771}">
      <dgm:prSet/>
      <dgm:spPr/>
      <dgm:t>
        <a:bodyPr/>
        <a:lstStyle/>
        <a:p>
          <a:endParaRPr lang="en-US"/>
        </a:p>
      </dgm:t>
    </dgm:pt>
    <dgm:pt modelId="{B995CEC3-55A4-B94F-91D2-736F222003A4}" type="pres">
      <dgm:prSet presAssocID="{B9833594-B5C2-475C-831B-86FBF53167DE}" presName="diagram" presStyleCnt="0">
        <dgm:presLayoutVars>
          <dgm:dir/>
          <dgm:resizeHandles val="exact"/>
        </dgm:presLayoutVars>
      </dgm:prSet>
      <dgm:spPr/>
    </dgm:pt>
    <dgm:pt modelId="{48F7B81A-93BD-844F-B149-9CFCDE9BD24C}" type="pres">
      <dgm:prSet presAssocID="{9F05D1B4-1CD8-4A6B-B5FF-D62AE03281CB}" presName="node" presStyleLbl="node1" presStyleIdx="0" presStyleCnt="4">
        <dgm:presLayoutVars>
          <dgm:bulletEnabled val="1"/>
        </dgm:presLayoutVars>
      </dgm:prSet>
      <dgm:spPr/>
    </dgm:pt>
    <dgm:pt modelId="{46507EF2-39C8-1042-93D2-156F5511EE27}" type="pres">
      <dgm:prSet presAssocID="{D4CBBD28-1A08-4D30-AFC8-9438453AA465}" presName="sibTrans" presStyleCnt="0"/>
      <dgm:spPr/>
    </dgm:pt>
    <dgm:pt modelId="{F04BA9B1-B53D-184C-B1A3-2884CD1FD17E}" type="pres">
      <dgm:prSet presAssocID="{1A65F507-2EF4-4BA8-9EA9-D9A54378F710}" presName="node" presStyleLbl="node1" presStyleIdx="1" presStyleCnt="4" custLinFactNeighborY="-9">
        <dgm:presLayoutVars>
          <dgm:bulletEnabled val="1"/>
        </dgm:presLayoutVars>
      </dgm:prSet>
      <dgm:spPr/>
    </dgm:pt>
    <dgm:pt modelId="{C8503796-624C-2343-A142-7539EA26D633}" type="pres">
      <dgm:prSet presAssocID="{5395F5B4-0A28-40F1-9F91-F792932D795D}" presName="sibTrans" presStyleCnt="0"/>
      <dgm:spPr/>
    </dgm:pt>
    <dgm:pt modelId="{18414F1A-4BC5-EE4D-971E-9A07A251AA6C}" type="pres">
      <dgm:prSet presAssocID="{67BD675C-A189-4A89-8F08-D98AADAACD1D}" presName="node" presStyleLbl="node1" presStyleIdx="2" presStyleCnt="4">
        <dgm:presLayoutVars>
          <dgm:bulletEnabled val="1"/>
        </dgm:presLayoutVars>
      </dgm:prSet>
      <dgm:spPr/>
    </dgm:pt>
    <dgm:pt modelId="{09DDACAB-9A89-4549-AC95-14B51C6D981A}" type="pres">
      <dgm:prSet presAssocID="{1A1CEF99-AB27-45A6-BA07-BE4AE8004F8A}" presName="sibTrans" presStyleCnt="0"/>
      <dgm:spPr/>
    </dgm:pt>
    <dgm:pt modelId="{4CA0084E-1F49-5A4A-A371-8173008196A1}" type="pres">
      <dgm:prSet presAssocID="{EB66636C-18ED-4F32-AD97-5010EABFD262}" presName="node" presStyleLbl="node1" presStyleIdx="3" presStyleCnt="4">
        <dgm:presLayoutVars>
          <dgm:bulletEnabled val="1"/>
        </dgm:presLayoutVars>
      </dgm:prSet>
      <dgm:spPr/>
    </dgm:pt>
  </dgm:ptLst>
  <dgm:cxnLst>
    <dgm:cxn modelId="{86FC8704-FFA5-1F4C-8716-BA31F73546FB}" type="presOf" srcId="{B9833594-B5C2-475C-831B-86FBF53167DE}" destId="{B995CEC3-55A4-B94F-91D2-736F222003A4}" srcOrd="0" destOrd="0" presId="urn:microsoft.com/office/officeart/2005/8/layout/default"/>
    <dgm:cxn modelId="{B32EF92F-1E23-4E9A-A2BE-61F971587771}" srcId="{B9833594-B5C2-475C-831B-86FBF53167DE}" destId="{EB66636C-18ED-4F32-AD97-5010EABFD262}" srcOrd="3" destOrd="0" parTransId="{76C87E55-0B70-4AE3-81B4-FB4F3F29CEC3}" sibTransId="{E09956ED-809E-4EE7-9F99-FCE5EB678504}"/>
    <dgm:cxn modelId="{C285B46A-09D7-F342-A16C-6EA4FFC7BD93}" type="presOf" srcId="{67BD675C-A189-4A89-8F08-D98AADAACD1D}" destId="{18414F1A-4BC5-EE4D-971E-9A07A251AA6C}" srcOrd="0" destOrd="0" presId="urn:microsoft.com/office/officeart/2005/8/layout/default"/>
    <dgm:cxn modelId="{2D1BAD86-0F07-45DC-B34A-2081678C187E}" srcId="{B9833594-B5C2-475C-831B-86FBF53167DE}" destId="{9F05D1B4-1CD8-4A6B-B5FF-D62AE03281CB}" srcOrd="0" destOrd="0" parTransId="{1D2A96B7-5712-435D-B849-2C41D8129110}" sibTransId="{D4CBBD28-1A08-4D30-AFC8-9438453AA465}"/>
    <dgm:cxn modelId="{0A3D42A2-9C8D-4E6A-BA2E-43244C492868}" srcId="{B9833594-B5C2-475C-831B-86FBF53167DE}" destId="{67BD675C-A189-4A89-8F08-D98AADAACD1D}" srcOrd="2" destOrd="0" parTransId="{C86811E3-EA4E-4F9E-85CE-FF1FCEFFD844}" sibTransId="{1A1CEF99-AB27-45A6-BA07-BE4AE8004F8A}"/>
    <dgm:cxn modelId="{528827A6-02D6-C149-A6B7-CB9CA110F831}" type="presOf" srcId="{9F05D1B4-1CD8-4A6B-B5FF-D62AE03281CB}" destId="{48F7B81A-93BD-844F-B149-9CFCDE9BD24C}" srcOrd="0" destOrd="0" presId="urn:microsoft.com/office/officeart/2005/8/layout/default"/>
    <dgm:cxn modelId="{1AE825B2-2305-A049-885F-97D80DDC6A2C}" type="presOf" srcId="{EB66636C-18ED-4F32-AD97-5010EABFD262}" destId="{4CA0084E-1F49-5A4A-A371-8173008196A1}" srcOrd="0" destOrd="0" presId="urn:microsoft.com/office/officeart/2005/8/layout/default"/>
    <dgm:cxn modelId="{65C3C6CA-6CB3-6947-A626-31477D8A7C01}" type="presOf" srcId="{1A65F507-2EF4-4BA8-9EA9-D9A54378F710}" destId="{F04BA9B1-B53D-184C-B1A3-2884CD1FD17E}" srcOrd="0" destOrd="0" presId="urn:microsoft.com/office/officeart/2005/8/layout/default"/>
    <dgm:cxn modelId="{7B7030F4-F091-462C-AA7C-D88F9AE2E2F1}" srcId="{B9833594-B5C2-475C-831B-86FBF53167DE}" destId="{1A65F507-2EF4-4BA8-9EA9-D9A54378F710}" srcOrd="1" destOrd="0" parTransId="{F5EC0BFB-ACB8-4312-88BD-AE75A1A62601}" sibTransId="{5395F5B4-0A28-40F1-9F91-F792932D795D}"/>
    <dgm:cxn modelId="{B7C5C206-E062-8F49-A5F4-1D9FD8EFA88E}" type="presParOf" srcId="{B995CEC3-55A4-B94F-91D2-736F222003A4}" destId="{48F7B81A-93BD-844F-B149-9CFCDE9BD24C}" srcOrd="0" destOrd="0" presId="urn:microsoft.com/office/officeart/2005/8/layout/default"/>
    <dgm:cxn modelId="{DD413B88-7913-5940-8524-EFF677138E71}" type="presParOf" srcId="{B995CEC3-55A4-B94F-91D2-736F222003A4}" destId="{46507EF2-39C8-1042-93D2-156F5511EE27}" srcOrd="1" destOrd="0" presId="urn:microsoft.com/office/officeart/2005/8/layout/default"/>
    <dgm:cxn modelId="{8EB0FAFD-E88C-8C40-BFF0-930102B7F310}" type="presParOf" srcId="{B995CEC3-55A4-B94F-91D2-736F222003A4}" destId="{F04BA9B1-B53D-184C-B1A3-2884CD1FD17E}" srcOrd="2" destOrd="0" presId="urn:microsoft.com/office/officeart/2005/8/layout/default"/>
    <dgm:cxn modelId="{0DA88CD2-9EEA-664F-B87F-164E699D9936}" type="presParOf" srcId="{B995CEC3-55A4-B94F-91D2-736F222003A4}" destId="{C8503796-624C-2343-A142-7539EA26D633}" srcOrd="3" destOrd="0" presId="urn:microsoft.com/office/officeart/2005/8/layout/default"/>
    <dgm:cxn modelId="{E4E83D82-C00C-8747-AE45-DC01031EF1A4}" type="presParOf" srcId="{B995CEC3-55A4-B94F-91D2-736F222003A4}" destId="{18414F1A-4BC5-EE4D-971E-9A07A251AA6C}" srcOrd="4" destOrd="0" presId="urn:microsoft.com/office/officeart/2005/8/layout/default"/>
    <dgm:cxn modelId="{9249B6D0-3C93-484B-AB39-848CFAD87D31}" type="presParOf" srcId="{B995CEC3-55A4-B94F-91D2-736F222003A4}" destId="{09DDACAB-9A89-4549-AC95-14B51C6D981A}" srcOrd="5" destOrd="0" presId="urn:microsoft.com/office/officeart/2005/8/layout/default"/>
    <dgm:cxn modelId="{FDB4C6D3-42BA-C941-BD8A-C4D8A92D35D2}" type="presParOf" srcId="{B995CEC3-55A4-B94F-91D2-736F222003A4}" destId="{4CA0084E-1F49-5A4A-A371-8173008196A1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0D5A4F-649B-4D33-A797-DAEE09F3C3F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3CB72E2B-7077-46C1-8862-06A4AFEFDA20}">
      <dgm:prSet/>
      <dgm:spPr/>
      <dgm:t>
        <a:bodyPr/>
        <a:lstStyle/>
        <a:p>
          <a:pPr>
            <a:defRPr cap="all"/>
          </a:pPr>
          <a:r>
            <a:rPr lang="en-US" dirty="0"/>
            <a:t>Downloading the contents</a:t>
          </a:r>
        </a:p>
      </dgm:t>
    </dgm:pt>
    <dgm:pt modelId="{3E39D645-71B1-43AC-9473-1EE073B55612}" type="parTrans" cxnId="{40F37046-7630-4D2C-AB3A-D23D24B6F4E8}">
      <dgm:prSet/>
      <dgm:spPr/>
      <dgm:t>
        <a:bodyPr/>
        <a:lstStyle/>
        <a:p>
          <a:endParaRPr lang="en-US"/>
        </a:p>
      </dgm:t>
    </dgm:pt>
    <dgm:pt modelId="{9D27AA19-B368-4484-AC2C-7793CCA5030E}" type="sibTrans" cxnId="{40F37046-7630-4D2C-AB3A-D23D24B6F4E8}">
      <dgm:prSet/>
      <dgm:spPr/>
      <dgm:t>
        <a:bodyPr/>
        <a:lstStyle/>
        <a:p>
          <a:endParaRPr lang="en-US"/>
        </a:p>
      </dgm:t>
    </dgm:pt>
    <dgm:pt modelId="{9037D26C-4A8D-401D-86DB-756425C08FA0}">
      <dgm:prSet/>
      <dgm:spPr/>
      <dgm:t>
        <a:bodyPr/>
        <a:lstStyle/>
        <a:p>
          <a:pPr>
            <a:defRPr cap="all"/>
          </a:pPr>
          <a:r>
            <a:rPr lang="en-US"/>
            <a:t>Extracting the data</a:t>
          </a:r>
        </a:p>
      </dgm:t>
    </dgm:pt>
    <dgm:pt modelId="{1836B676-CDC8-44AB-A1B5-7C4A32EC1E9E}" type="parTrans" cxnId="{B9AD6C46-94D9-4467-93E8-D873C08F632B}">
      <dgm:prSet/>
      <dgm:spPr/>
      <dgm:t>
        <a:bodyPr/>
        <a:lstStyle/>
        <a:p>
          <a:endParaRPr lang="en-US"/>
        </a:p>
      </dgm:t>
    </dgm:pt>
    <dgm:pt modelId="{867F6FDE-E1D8-46E1-B457-B79C94481507}" type="sibTrans" cxnId="{B9AD6C46-94D9-4467-93E8-D873C08F632B}">
      <dgm:prSet/>
      <dgm:spPr/>
      <dgm:t>
        <a:bodyPr/>
        <a:lstStyle/>
        <a:p>
          <a:endParaRPr lang="en-US"/>
        </a:p>
      </dgm:t>
    </dgm:pt>
    <dgm:pt modelId="{0A209568-DC4B-4052-8A22-501665347E6B}">
      <dgm:prSet/>
      <dgm:spPr/>
      <dgm:t>
        <a:bodyPr/>
        <a:lstStyle/>
        <a:p>
          <a:pPr>
            <a:defRPr cap="all"/>
          </a:pPr>
          <a:r>
            <a:rPr lang="en-US"/>
            <a:t>Storing the data</a:t>
          </a:r>
        </a:p>
      </dgm:t>
    </dgm:pt>
    <dgm:pt modelId="{A475005A-35AF-4BF7-96F2-A4C49928C33E}" type="parTrans" cxnId="{1E82ED5A-0611-45FA-AE78-182980DF382D}">
      <dgm:prSet/>
      <dgm:spPr/>
      <dgm:t>
        <a:bodyPr/>
        <a:lstStyle/>
        <a:p>
          <a:endParaRPr lang="en-US"/>
        </a:p>
      </dgm:t>
    </dgm:pt>
    <dgm:pt modelId="{4FCC6984-B0E0-4F8D-A4D4-BC7A85E0CFD5}" type="sibTrans" cxnId="{1E82ED5A-0611-45FA-AE78-182980DF382D}">
      <dgm:prSet/>
      <dgm:spPr/>
      <dgm:t>
        <a:bodyPr/>
        <a:lstStyle/>
        <a:p>
          <a:endParaRPr lang="en-US"/>
        </a:p>
      </dgm:t>
    </dgm:pt>
    <dgm:pt modelId="{1E4B1F2A-EA1A-4918-A48D-38AF1791D159}">
      <dgm:prSet/>
      <dgm:spPr/>
      <dgm:t>
        <a:bodyPr/>
        <a:lstStyle/>
        <a:p>
          <a:pPr>
            <a:defRPr cap="all"/>
          </a:pPr>
          <a:r>
            <a:rPr lang="en-US"/>
            <a:t>Analyzing the data</a:t>
          </a:r>
        </a:p>
      </dgm:t>
    </dgm:pt>
    <dgm:pt modelId="{AAFC29A4-EFC7-41AA-8817-D0D653F36D8E}" type="parTrans" cxnId="{CDF27019-F1AD-4D8F-B233-3CC0842B34DF}">
      <dgm:prSet/>
      <dgm:spPr/>
      <dgm:t>
        <a:bodyPr/>
        <a:lstStyle/>
        <a:p>
          <a:endParaRPr lang="en-US"/>
        </a:p>
      </dgm:t>
    </dgm:pt>
    <dgm:pt modelId="{FC6D3F4A-F8D8-4954-9298-B748776963C9}" type="sibTrans" cxnId="{CDF27019-F1AD-4D8F-B233-3CC0842B34DF}">
      <dgm:prSet/>
      <dgm:spPr/>
      <dgm:t>
        <a:bodyPr/>
        <a:lstStyle/>
        <a:p>
          <a:endParaRPr lang="en-US"/>
        </a:p>
      </dgm:t>
    </dgm:pt>
    <dgm:pt modelId="{15ADA3A0-6AA5-48F8-BFCB-D8F251EC8C06}" type="pres">
      <dgm:prSet presAssocID="{310D5A4F-649B-4D33-A797-DAEE09F3C3F5}" presName="root" presStyleCnt="0">
        <dgm:presLayoutVars>
          <dgm:dir/>
          <dgm:resizeHandles val="exact"/>
        </dgm:presLayoutVars>
      </dgm:prSet>
      <dgm:spPr/>
    </dgm:pt>
    <dgm:pt modelId="{33A76AF0-157A-4894-BD7E-9E31357C42AD}" type="pres">
      <dgm:prSet presAssocID="{3CB72E2B-7077-46C1-8862-06A4AFEFDA20}" presName="compNode" presStyleCnt="0"/>
      <dgm:spPr/>
    </dgm:pt>
    <dgm:pt modelId="{11B95CF4-EEDB-40A0-A85F-5CD68A4953B4}" type="pres">
      <dgm:prSet presAssocID="{3CB72E2B-7077-46C1-8862-06A4AFEFDA20}" presName="iconBgRect" presStyleLbl="bgShp" presStyleIdx="0" presStyleCnt="4"/>
      <dgm:spPr/>
    </dgm:pt>
    <dgm:pt modelId="{A725B000-75C5-4D40-B879-B3B127749BD1}" type="pres">
      <dgm:prSet presAssocID="{3CB72E2B-7077-46C1-8862-06A4AFEFDA2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wnload"/>
        </a:ext>
      </dgm:extLst>
    </dgm:pt>
    <dgm:pt modelId="{C982BC15-1486-4CBE-BD81-C8C0CF41E496}" type="pres">
      <dgm:prSet presAssocID="{3CB72E2B-7077-46C1-8862-06A4AFEFDA20}" presName="spaceRect" presStyleCnt="0"/>
      <dgm:spPr/>
    </dgm:pt>
    <dgm:pt modelId="{1D3A2315-ED26-4D18-AF66-5E00DB15FEB1}" type="pres">
      <dgm:prSet presAssocID="{3CB72E2B-7077-46C1-8862-06A4AFEFDA20}" presName="textRect" presStyleLbl="revTx" presStyleIdx="0" presStyleCnt="4">
        <dgm:presLayoutVars>
          <dgm:chMax val="1"/>
          <dgm:chPref val="1"/>
        </dgm:presLayoutVars>
      </dgm:prSet>
      <dgm:spPr/>
    </dgm:pt>
    <dgm:pt modelId="{86B96B7D-4F4F-4E0B-A3D3-703BEA9489DB}" type="pres">
      <dgm:prSet presAssocID="{9D27AA19-B368-4484-AC2C-7793CCA5030E}" presName="sibTrans" presStyleCnt="0"/>
      <dgm:spPr/>
    </dgm:pt>
    <dgm:pt modelId="{F97E1AAF-D47F-4BF5-AC88-38EDDC680121}" type="pres">
      <dgm:prSet presAssocID="{9037D26C-4A8D-401D-86DB-756425C08FA0}" presName="compNode" presStyleCnt="0"/>
      <dgm:spPr/>
    </dgm:pt>
    <dgm:pt modelId="{888B6D0D-CDBE-40FF-AA25-ECFDB2C7C27F}" type="pres">
      <dgm:prSet presAssocID="{9037D26C-4A8D-401D-86DB-756425C08FA0}" presName="iconBgRect" presStyleLbl="bgShp" presStyleIdx="1" presStyleCnt="4"/>
      <dgm:spPr/>
    </dgm:pt>
    <dgm:pt modelId="{10ECEE2B-0EBA-43DB-99B7-3A96AE03BEF8}" type="pres">
      <dgm:prSet presAssocID="{9037D26C-4A8D-401D-86DB-756425C08FA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AB2C02EC-7DDE-4342-A7DB-C1EC4A93602D}" type="pres">
      <dgm:prSet presAssocID="{9037D26C-4A8D-401D-86DB-756425C08FA0}" presName="spaceRect" presStyleCnt="0"/>
      <dgm:spPr/>
    </dgm:pt>
    <dgm:pt modelId="{310C2F61-F949-44AE-891F-2B730C768A61}" type="pres">
      <dgm:prSet presAssocID="{9037D26C-4A8D-401D-86DB-756425C08FA0}" presName="textRect" presStyleLbl="revTx" presStyleIdx="1" presStyleCnt="4">
        <dgm:presLayoutVars>
          <dgm:chMax val="1"/>
          <dgm:chPref val="1"/>
        </dgm:presLayoutVars>
      </dgm:prSet>
      <dgm:spPr/>
    </dgm:pt>
    <dgm:pt modelId="{933B370D-76B8-4C03-AFCA-E9DC12BA96F9}" type="pres">
      <dgm:prSet presAssocID="{867F6FDE-E1D8-46E1-B457-B79C94481507}" presName="sibTrans" presStyleCnt="0"/>
      <dgm:spPr/>
    </dgm:pt>
    <dgm:pt modelId="{D751CBB9-8EA2-47AD-A6DD-798527B5515E}" type="pres">
      <dgm:prSet presAssocID="{0A209568-DC4B-4052-8A22-501665347E6B}" presName="compNode" presStyleCnt="0"/>
      <dgm:spPr/>
    </dgm:pt>
    <dgm:pt modelId="{EE93ECD8-5E4E-4A3C-927D-936BF38CF474}" type="pres">
      <dgm:prSet presAssocID="{0A209568-DC4B-4052-8A22-501665347E6B}" presName="iconBgRect" presStyleLbl="bgShp" presStyleIdx="2" presStyleCnt="4"/>
      <dgm:spPr/>
    </dgm:pt>
    <dgm:pt modelId="{43A8486E-D40F-4B76-AF97-5B1E8601CE85}" type="pres">
      <dgm:prSet presAssocID="{0A209568-DC4B-4052-8A22-501665347E6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A301AB4F-C0E0-4D60-B610-742163488341}" type="pres">
      <dgm:prSet presAssocID="{0A209568-DC4B-4052-8A22-501665347E6B}" presName="spaceRect" presStyleCnt="0"/>
      <dgm:spPr/>
    </dgm:pt>
    <dgm:pt modelId="{2032C7D1-4049-4205-A3D1-108AE4A82652}" type="pres">
      <dgm:prSet presAssocID="{0A209568-DC4B-4052-8A22-501665347E6B}" presName="textRect" presStyleLbl="revTx" presStyleIdx="2" presStyleCnt="4">
        <dgm:presLayoutVars>
          <dgm:chMax val="1"/>
          <dgm:chPref val="1"/>
        </dgm:presLayoutVars>
      </dgm:prSet>
      <dgm:spPr/>
    </dgm:pt>
    <dgm:pt modelId="{19133847-0713-41EA-8D99-0547ED1A47A6}" type="pres">
      <dgm:prSet presAssocID="{4FCC6984-B0E0-4F8D-A4D4-BC7A85E0CFD5}" presName="sibTrans" presStyleCnt="0"/>
      <dgm:spPr/>
    </dgm:pt>
    <dgm:pt modelId="{B86994C0-1E93-4952-89FA-F31C3FDCA125}" type="pres">
      <dgm:prSet presAssocID="{1E4B1F2A-EA1A-4918-A48D-38AF1791D159}" presName="compNode" presStyleCnt="0"/>
      <dgm:spPr/>
    </dgm:pt>
    <dgm:pt modelId="{319616FB-2B33-4A7F-843F-7DF24C9EF37B}" type="pres">
      <dgm:prSet presAssocID="{1E4B1F2A-EA1A-4918-A48D-38AF1791D159}" presName="iconBgRect" presStyleLbl="bgShp" presStyleIdx="3" presStyleCnt="4"/>
      <dgm:spPr/>
    </dgm:pt>
    <dgm:pt modelId="{E7E40288-CAD7-4E02-8523-9EA3587AF710}" type="pres">
      <dgm:prSet presAssocID="{1E4B1F2A-EA1A-4918-A48D-38AF1791D15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F36E37D7-618F-4D1E-B471-18B0FEB59920}" type="pres">
      <dgm:prSet presAssocID="{1E4B1F2A-EA1A-4918-A48D-38AF1791D159}" presName="spaceRect" presStyleCnt="0"/>
      <dgm:spPr/>
    </dgm:pt>
    <dgm:pt modelId="{5C12C7F6-2F38-4779-A54A-546961DD9494}" type="pres">
      <dgm:prSet presAssocID="{1E4B1F2A-EA1A-4918-A48D-38AF1791D15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DF27019-F1AD-4D8F-B233-3CC0842B34DF}" srcId="{310D5A4F-649B-4D33-A797-DAEE09F3C3F5}" destId="{1E4B1F2A-EA1A-4918-A48D-38AF1791D159}" srcOrd="3" destOrd="0" parTransId="{AAFC29A4-EFC7-41AA-8817-D0D653F36D8E}" sibTransId="{FC6D3F4A-F8D8-4954-9298-B748776963C9}"/>
    <dgm:cxn modelId="{4D600227-1061-4FF4-8A72-D9DF78F84145}" type="presOf" srcId="{3CB72E2B-7077-46C1-8862-06A4AFEFDA20}" destId="{1D3A2315-ED26-4D18-AF66-5E00DB15FEB1}" srcOrd="0" destOrd="0" presId="urn:microsoft.com/office/officeart/2018/5/layout/IconCircleLabelList"/>
    <dgm:cxn modelId="{B9AD6C46-94D9-4467-93E8-D873C08F632B}" srcId="{310D5A4F-649B-4D33-A797-DAEE09F3C3F5}" destId="{9037D26C-4A8D-401D-86DB-756425C08FA0}" srcOrd="1" destOrd="0" parTransId="{1836B676-CDC8-44AB-A1B5-7C4A32EC1E9E}" sibTransId="{867F6FDE-E1D8-46E1-B457-B79C94481507}"/>
    <dgm:cxn modelId="{40F37046-7630-4D2C-AB3A-D23D24B6F4E8}" srcId="{310D5A4F-649B-4D33-A797-DAEE09F3C3F5}" destId="{3CB72E2B-7077-46C1-8862-06A4AFEFDA20}" srcOrd="0" destOrd="0" parTransId="{3E39D645-71B1-43AC-9473-1EE073B55612}" sibTransId="{9D27AA19-B368-4484-AC2C-7793CCA5030E}"/>
    <dgm:cxn modelId="{97C6487A-541F-40D2-832D-3356CAE369B8}" type="presOf" srcId="{9037D26C-4A8D-401D-86DB-756425C08FA0}" destId="{310C2F61-F949-44AE-891F-2B730C768A61}" srcOrd="0" destOrd="0" presId="urn:microsoft.com/office/officeart/2018/5/layout/IconCircleLabelList"/>
    <dgm:cxn modelId="{1E82ED5A-0611-45FA-AE78-182980DF382D}" srcId="{310D5A4F-649B-4D33-A797-DAEE09F3C3F5}" destId="{0A209568-DC4B-4052-8A22-501665347E6B}" srcOrd="2" destOrd="0" parTransId="{A475005A-35AF-4BF7-96F2-A4C49928C33E}" sibTransId="{4FCC6984-B0E0-4F8D-A4D4-BC7A85E0CFD5}"/>
    <dgm:cxn modelId="{365BD67C-4C40-4EB8-8F48-29F0307EAF5E}" type="presOf" srcId="{0A209568-DC4B-4052-8A22-501665347E6B}" destId="{2032C7D1-4049-4205-A3D1-108AE4A82652}" srcOrd="0" destOrd="0" presId="urn:microsoft.com/office/officeart/2018/5/layout/IconCircleLabelList"/>
    <dgm:cxn modelId="{030948B9-7EEE-4965-83E6-0148F359D2D2}" type="presOf" srcId="{310D5A4F-649B-4D33-A797-DAEE09F3C3F5}" destId="{15ADA3A0-6AA5-48F8-BFCB-D8F251EC8C06}" srcOrd="0" destOrd="0" presId="urn:microsoft.com/office/officeart/2018/5/layout/IconCircleLabelList"/>
    <dgm:cxn modelId="{D42768D9-FBE5-4AF6-8068-8DA228766DEE}" type="presOf" srcId="{1E4B1F2A-EA1A-4918-A48D-38AF1791D159}" destId="{5C12C7F6-2F38-4779-A54A-546961DD9494}" srcOrd="0" destOrd="0" presId="urn:microsoft.com/office/officeart/2018/5/layout/IconCircleLabelList"/>
    <dgm:cxn modelId="{8D720FEC-1452-4A3A-B6B7-C7AD892B53B4}" type="presParOf" srcId="{15ADA3A0-6AA5-48F8-BFCB-D8F251EC8C06}" destId="{33A76AF0-157A-4894-BD7E-9E31357C42AD}" srcOrd="0" destOrd="0" presId="urn:microsoft.com/office/officeart/2018/5/layout/IconCircleLabelList"/>
    <dgm:cxn modelId="{DA1DC024-613D-404F-94B8-A57AAE7FE381}" type="presParOf" srcId="{33A76AF0-157A-4894-BD7E-9E31357C42AD}" destId="{11B95CF4-EEDB-40A0-A85F-5CD68A4953B4}" srcOrd="0" destOrd="0" presId="urn:microsoft.com/office/officeart/2018/5/layout/IconCircleLabelList"/>
    <dgm:cxn modelId="{482CF19E-64CD-48A5-A873-0F61614336AF}" type="presParOf" srcId="{33A76AF0-157A-4894-BD7E-9E31357C42AD}" destId="{A725B000-75C5-4D40-B879-B3B127749BD1}" srcOrd="1" destOrd="0" presId="urn:microsoft.com/office/officeart/2018/5/layout/IconCircleLabelList"/>
    <dgm:cxn modelId="{70442F09-8F83-4776-BBAB-AA28462153A5}" type="presParOf" srcId="{33A76AF0-157A-4894-BD7E-9E31357C42AD}" destId="{C982BC15-1486-4CBE-BD81-C8C0CF41E496}" srcOrd="2" destOrd="0" presId="urn:microsoft.com/office/officeart/2018/5/layout/IconCircleLabelList"/>
    <dgm:cxn modelId="{2B543FBF-3BB1-46D7-AEA3-AFC4F1B1AF1D}" type="presParOf" srcId="{33A76AF0-157A-4894-BD7E-9E31357C42AD}" destId="{1D3A2315-ED26-4D18-AF66-5E00DB15FEB1}" srcOrd="3" destOrd="0" presId="urn:microsoft.com/office/officeart/2018/5/layout/IconCircleLabelList"/>
    <dgm:cxn modelId="{70D7609A-6616-4278-8CD4-563E9F497278}" type="presParOf" srcId="{15ADA3A0-6AA5-48F8-BFCB-D8F251EC8C06}" destId="{86B96B7D-4F4F-4E0B-A3D3-703BEA9489DB}" srcOrd="1" destOrd="0" presId="urn:microsoft.com/office/officeart/2018/5/layout/IconCircleLabelList"/>
    <dgm:cxn modelId="{EADF3FF4-0563-4A16-A6B6-D31DFE11BCBA}" type="presParOf" srcId="{15ADA3A0-6AA5-48F8-BFCB-D8F251EC8C06}" destId="{F97E1AAF-D47F-4BF5-AC88-38EDDC680121}" srcOrd="2" destOrd="0" presId="urn:microsoft.com/office/officeart/2018/5/layout/IconCircleLabelList"/>
    <dgm:cxn modelId="{3EED92D3-A3D9-4A52-A285-997223501DE7}" type="presParOf" srcId="{F97E1AAF-D47F-4BF5-AC88-38EDDC680121}" destId="{888B6D0D-CDBE-40FF-AA25-ECFDB2C7C27F}" srcOrd="0" destOrd="0" presId="urn:microsoft.com/office/officeart/2018/5/layout/IconCircleLabelList"/>
    <dgm:cxn modelId="{69082F41-2CA9-4DF8-B50C-EE12D3335AB5}" type="presParOf" srcId="{F97E1AAF-D47F-4BF5-AC88-38EDDC680121}" destId="{10ECEE2B-0EBA-43DB-99B7-3A96AE03BEF8}" srcOrd="1" destOrd="0" presId="urn:microsoft.com/office/officeart/2018/5/layout/IconCircleLabelList"/>
    <dgm:cxn modelId="{8684FA6E-86FB-434C-9F9A-7EBE3627A5B4}" type="presParOf" srcId="{F97E1AAF-D47F-4BF5-AC88-38EDDC680121}" destId="{AB2C02EC-7DDE-4342-A7DB-C1EC4A93602D}" srcOrd="2" destOrd="0" presId="urn:microsoft.com/office/officeart/2018/5/layout/IconCircleLabelList"/>
    <dgm:cxn modelId="{57F4906D-293B-45AF-B4D1-5FA6DB986DBF}" type="presParOf" srcId="{F97E1AAF-D47F-4BF5-AC88-38EDDC680121}" destId="{310C2F61-F949-44AE-891F-2B730C768A61}" srcOrd="3" destOrd="0" presId="urn:microsoft.com/office/officeart/2018/5/layout/IconCircleLabelList"/>
    <dgm:cxn modelId="{C0599885-8627-4FC4-AC5D-AEB672396067}" type="presParOf" srcId="{15ADA3A0-6AA5-48F8-BFCB-D8F251EC8C06}" destId="{933B370D-76B8-4C03-AFCA-E9DC12BA96F9}" srcOrd="3" destOrd="0" presId="urn:microsoft.com/office/officeart/2018/5/layout/IconCircleLabelList"/>
    <dgm:cxn modelId="{CFD12FB8-BFC1-4BB0-907E-99DF69C04F8F}" type="presParOf" srcId="{15ADA3A0-6AA5-48F8-BFCB-D8F251EC8C06}" destId="{D751CBB9-8EA2-47AD-A6DD-798527B5515E}" srcOrd="4" destOrd="0" presId="urn:microsoft.com/office/officeart/2018/5/layout/IconCircleLabelList"/>
    <dgm:cxn modelId="{7D4ECD3A-C1B2-4545-8D78-945C40193B30}" type="presParOf" srcId="{D751CBB9-8EA2-47AD-A6DD-798527B5515E}" destId="{EE93ECD8-5E4E-4A3C-927D-936BF38CF474}" srcOrd="0" destOrd="0" presId="urn:microsoft.com/office/officeart/2018/5/layout/IconCircleLabelList"/>
    <dgm:cxn modelId="{C14B8EF1-334B-4818-8E20-2A99CA178655}" type="presParOf" srcId="{D751CBB9-8EA2-47AD-A6DD-798527B5515E}" destId="{43A8486E-D40F-4B76-AF97-5B1E8601CE85}" srcOrd="1" destOrd="0" presId="urn:microsoft.com/office/officeart/2018/5/layout/IconCircleLabelList"/>
    <dgm:cxn modelId="{BF5A508F-DEB4-4749-B42B-CAB1C8BAB0BB}" type="presParOf" srcId="{D751CBB9-8EA2-47AD-A6DD-798527B5515E}" destId="{A301AB4F-C0E0-4D60-B610-742163488341}" srcOrd="2" destOrd="0" presId="urn:microsoft.com/office/officeart/2018/5/layout/IconCircleLabelList"/>
    <dgm:cxn modelId="{25BCEFB3-CE1B-4DE9-9661-10E04C620F7B}" type="presParOf" srcId="{D751CBB9-8EA2-47AD-A6DD-798527B5515E}" destId="{2032C7D1-4049-4205-A3D1-108AE4A82652}" srcOrd="3" destOrd="0" presId="urn:microsoft.com/office/officeart/2018/5/layout/IconCircleLabelList"/>
    <dgm:cxn modelId="{E4A71BC6-A0D2-448E-BF83-DCB9E2C251BB}" type="presParOf" srcId="{15ADA3A0-6AA5-48F8-BFCB-D8F251EC8C06}" destId="{19133847-0713-41EA-8D99-0547ED1A47A6}" srcOrd="5" destOrd="0" presId="urn:microsoft.com/office/officeart/2018/5/layout/IconCircleLabelList"/>
    <dgm:cxn modelId="{FA217C6A-0976-49B6-80D9-1E31435E5BB5}" type="presParOf" srcId="{15ADA3A0-6AA5-48F8-BFCB-D8F251EC8C06}" destId="{B86994C0-1E93-4952-89FA-F31C3FDCA125}" srcOrd="6" destOrd="0" presId="urn:microsoft.com/office/officeart/2018/5/layout/IconCircleLabelList"/>
    <dgm:cxn modelId="{DC041E79-4ADB-4D50-AD2A-24B33A7E1528}" type="presParOf" srcId="{B86994C0-1E93-4952-89FA-F31C3FDCA125}" destId="{319616FB-2B33-4A7F-843F-7DF24C9EF37B}" srcOrd="0" destOrd="0" presId="urn:microsoft.com/office/officeart/2018/5/layout/IconCircleLabelList"/>
    <dgm:cxn modelId="{25BA3492-9233-48C9-852A-303E10A7E5CB}" type="presParOf" srcId="{B86994C0-1E93-4952-89FA-F31C3FDCA125}" destId="{E7E40288-CAD7-4E02-8523-9EA3587AF710}" srcOrd="1" destOrd="0" presId="urn:microsoft.com/office/officeart/2018/5/layout/IconCircleLabelList"/>
    <dgm:cxn modelId="{A8940827-AAAA-4EF4-BA55-C30029D6D7CD}" type="presParOf" srcId="{B86994C0-1E93-4952-89FA-F31C3FDCA125}" destId="{F36E37D7-618F-4D1E-B471-18B0FEB59920}" srcOrd="2" destOrd="0" presId="urn:microsoft.com/office/officeart/2018/5/layout/IconCircleLabelList"/>
    <dgm:cxn modelId="{EEC961A2-25BF-4F72-92E5-0EC55131827A}" type="presParOf" srcId="{B86994C0-1E93-4952-89FA-F31C3FDCA125}" destId="{5C12C7F6-2F38-4779-A54A-546961DD949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7B81A-93BD-844F-B149-9CFCDE9BD24C}">
      <dsp:nvSpPr>
        <dsp:cNvPr id="0" name=""/>
        <dsp:cNvSpPr/>
      </dsp:nvSpPr>
      <dsp:spPr>
        <a:xfrm>
          <a:off x="958640" y="1346"/>
          <a:ext cx="3322129" cy="199327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4000"/>
                <a:satMod val="130000"/>
                <a:lumMod val="9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6000"/>
                <a:satMod val="130000"/>
                <a:lumMod val="8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b="0" i="0" kern="1200" dirty="0">
              <a:solidFill>
                <a:schemeClr val="bg1"/>
              </a:solidFill>
            </a:rPr>
            <a:t>The proposed solution for the problem at hand involves developing a Python-based web scraping tool that can efficiently collect and analyse data from various EdTech YouTube channels.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958640" y="1346"/>
        <a:ext cx="3322129" cy="1993277"/>
      </dsp:txXfrm>
    </dsp:sp>
    <dsp:sp modelId="{F04BA9B1-B53D-184C-B1A3-2884CD1FD17E}">
      <dsp:nvSpPr>
        <dsp:cNvPr id="0" name=""/>
        <dsp:cNvSpPr/>
      </dsp:nvSpPr>
      <dsp:spPr>
        <a:xfrm>
          <a:off x="4612982" y="1166"/>
          <a:ext cx="3322129" cy="1993277"/>
        </a:xfrm>
        <a:prstGeom prst="rect">
          <a:avLst/>
        </a:prstGeom>
        <a:gradFill rotWithShape="0">
          <a:gsLst>
            <a:gs pos="0">
              <a:schemeClr val="accent5">
                <a:hueOff val="2911898"/>
                <a:satOff val="-15213"/>
                <a:lumOff val="3595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2911898"/>
                <a:satOff val="-15213"/>
                <a:lumOff val="3595"/>
                <a:alphaOff val="0"/>
                <a:shade val="84000"/>
                <a:satMod val="130000"/>
                <a:lumMod val="92000"/>
              </a:schemeClr>
            </a:gs>
            <a:gs pos="100000">
              <a:schemeClr val="accent5">
                <a:hueOff val="2911898"/>
                <a:satOff val="-15213"/>
                <a:lumOff val="3595"/>
                <a:alphaOff val="0"/>
                <a:shade val="76000"/>
                <a:satMod val="130000"/>
                <a:lumMod val="8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>
              <a:solidFill>
                <a:schemeClr val="bg1"/>
              </a:solidFill>
            </a:rPr>
            <a:t>The aim is to extract relevant metadata such as video titles, descriptions, tags, likes, dislikes, comments, and other data from multiple channels by utilizing unique channel IDs as keys.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4612982" y="1166"/>
        <a:ext cx="3322129" cy="1993277"/>
      </dsp:txXfrm>
    </dsp:sp>
    <dsp:sp modelId="{18414F1A-4BC5-EE4D-971E-9A07A251AA6C}">
      <dsp:nvSpPr>
        <dsp:cNvPr id="0" name=""/>
        <dsp:cNvSpPr/>
      </dsp:nvSpPr>
      <dsp:spPr>
        <a:xfrm>
          <a:off x="958640" y="2326836"/>
          <a:ext cx="3322129" cy="1993277"/>
        </a:xfrm>
        <a:prstGeom prst="rect">
          <a:avLst/>
        </a:prstGeom>
        <a:gradFill rotWithShape="0">
          <a:gsLst>
            <a:gs pos="0">
              <a:schemeClr val="accent5">
                <a:hueOff val="5823795"/>
                <a:satOff val="-30426"/>
                <a:lumOff val="7189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5823795"/>
                <a:satOff val="-30426"/>
                <a:lumOff val="7189"/>
                <a:alphaOff val="0"/>
                <a:shade val="84000"/>
                <a:satMod val="130000"/>
                <a:lumMod val="92000"/>
              </a:schemeClr>
            </a:gs>
            <a:gs pos="100000">
              <a:schemeClr val="accent5">
                <a:hueOff val="5823795"/>
                <a:satOff val="-30426"/>
                <a:lumOff val="7189"/>
                <a:alphaOff val="0"/>
                <a:shade val="76000"/>
                <a:satMod val="130000"/>
                <a:lumMod val="8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9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rPr>
            <a:t>We will develop a web scraping tool to collect data from edtech channels and create visualizations like charts, graphs, and heat maps to provide a clear representation of the data.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958640" y="2326836"/>
        <a:ext cx="3322129" cy="1993277"/>
      </dsp:txXfrm>
    </dsp:sp>
    <dsp:sp modelId="{4CA0084E-1F49-5A4A-A371-8173008196A1}">
      <dsp:nvSpPr>
        <dsp:cNvPr id="0" name=""/>
        <dsp:cNvSpPr/>
      </dsp:nvSpPr>
      <dsp:spPr>
        <a:xfrm>
          <a:off x="4612982" y="2326836"/>
          <a:ext cx="3322129" cy="1993277"/>
        </a:xfrm>
        <a:prstGeom prst="rect">
          <a:avLst/>
        </a:prstGeom>
        <a:gradFill rotWithShape="0">
          <a:gsLst>
            <a:gs pos="0">
              <a:schemeClr val="accent5">
                <a:hueOff val="8735693"/>
                <a:satOff val="-45639"/>
                <a:lumOff val="10784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8735693"/>
                <a:satOff val="-45639"/>
                <a:lumOff val="10784"/>
                <a:alphaOff val="0"/>
                <a:shade val="84000"/>
                <a:satMod val="130000"/>
                <a:lumMod val="92000"/>
              </a:schemeClr>
            </a:gs>
            <a:gs pos="100000">
              <a:schemeClr val="accent5">
                <a:hueOff val="8735693"/>
                <a:satOff val="-45639"/>
                <a:lumOff val="10784"/>
                <a:alphaOff val="0"/>
                <a:shade val="76000"/>
                <a:satMod val="130000"/>
                <a:lumMod val="8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9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rPr>
            <a:t>By comparing and contrasting different edtech channels, we will provide insights into which channels have the most potential value for students, educators, and educational institutions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4612982" y="2326836"/>
        <a:ext cx="3322129" cy="19932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B95CF4-EEDB-40A0-A85F-5CD68A4953B4}">
      <dsp:nvSpPr>
        <dsp:cNvPr id="0" name=""/>
        <dsp:cNvSpPr/>
      </dsp:nvSpPr>
      <dsp:spPr>
        <a:xfrm>
          <a:off x="339003" y="388"/>
          <a:ext cx="773103" cy="77310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25B000-75C5-4D40-B879-B3B127749BD1}">
      <dsp:nvSpPr>
        <dsp:cNvPr id="0" name=""/>
        <dsp:cNvSpPr/>
      </dsp:nvSpPr>
      <dsp:spPr>
        <a:xfrm>
          <a:off x="503763" y="165148"/>
          <a:ext cx="443583" cy="4435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3A2315-ED26-4D18-AF66-5E00DB15FEB1}">
      <dsp:nvSpPr>
        <dsp:cNvPr id="0" name=""/>
        <dsp:cNvSpPr/>
      </dsp:nvSpPr>
      <dsp:spPr>
        <a:xfrm>
          <a:off x="91863" y="1014294"/>
          <a:ext cx="1267382" cy="50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Downloading the contents</a:t>
          </a:r>
        </a:p>
      </dsp:txBody>
      <dsp:txXfrm>
        <a:off x="91863" y="1014294"/>
        <a:ext cx="1267382" cy="506953"/>
      </dsp:txXfrm>
    </dsp:sp>
    <dsp:sp modelId="{888B6D0D-CDBE-40FF-AA25-ECFDB2C7C27F}">
      <dsp:nvSpPr>
        <dsp:cNvPr id="0" name=""/>
        <dsp:cNvSpPr/>
      </dsp:nvSpPr>
      <dsp:spPr>
        <a:xfrm>
          <a:off x="1828178" y="388"/>
          <a:ext cx="773103" cy="773103"/>
        </a:xfrm>
        <a:prstGeom prst="ellipse">
          <a:avLst/>
        </a:prstGeom>
        <a:solidFill>
          <a:schemeClr val="accent2">
            <a:hueOff val="885262"/>
            <a:satOff val="3045"/>
            <a:lumOff val="-58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ECEE2B-0EBA-43DB-99B7-3A96AE03BEF8}">
      <dsp:nvSpPr>
        <dsp:cNvPr id="0" name=""/>
        <dsp:cNvSpPr/>
      </dsp:nvSpPr>
      <dsp:spPr>
        <a:xfrm>
          <a:off x="1992938" y="165148"/>
          <a:ext cx="443583" cy="4435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0C2F61-F949-44AE-891F-2B730C768A61}">
      <dsp:nvSpPr>
        <dsp:cNvPr id="0" name=""/>
        <dsp:cNvSpPr/>
      </dsp:nvSpPr>
      <dsp:spPr>
        <a:xfrm>
          <a:off x="1581038" y="1014294"/>
          <a:ext cx="1267382" cy="50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Extracting the data</a:t>
          </a:r>
        </a:p>
      </dsp:txBody>
      <dsp:txXfrm>
        <a:off x="1581038" y="1014294"/>
        <a:ext cx="1267382" cy="506953"/>
      </dsp:txXfrm>
    </dsp:sp>
    <dsp:sp modelId="{EE93ECD8-5E4E-4A3C-927D-936BF38CF474}">
      <dsp:nvSpPr>
        <dsp:cNvPr id="0" name=""/>
        <dsp:cNvSpPr/>
      </dsp:nvSpPr>
      <dsp:spPr>
        <a:xfrm>
          <a:off x="3317353" y="388"/>
          <a:ext cx="773103" cy="773103"/>
        </a:xfrm>
        <a:prstGeom prst="ellipse">
          <a:avLst/>
        </a:prstGeom>
        <a:solidFill>
          <a:schemeClr val="accent2">
            <a:hueOff val="1770523"/>
            <a:satOff val="6090"/>
            <a:lumOff val="-117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A8486E-D40F-4B76-AF97-5B1E8601CE85}">
      <dsp:nvSpPr>
        <dsp:cNvPr id="0" name=""/>
        <dsp:cNvSpPr/>
      </dsp:nvSpPr>
      <dsp:spPr>
        <a:xfrm>
          <a:off x="3482112" y="165148"/>
          <a:ext cx="443583" cy="4435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32C7D1-4049-4205-A3D1-108AE4A82652}">
      <dsp:nvSpPr>
        <dsp:cNvPr id="0" name=""/>
        <dsp:cNvSpPr/>
      </dsp:nvSpPr>
      <dsp:spPr>
        <a:xfrm>
          <a:off x="3070213" y="1014294"/>
          <a:ext cx="1267382" cy="50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Storing the data</a:t>
          </a:r>
        </a:p>
      </dsp:txBody>
      <dsp:txXfrm>
        <a:off x="3070213" y="1014294"/>
        <a:ext cx="1267382" cy="506953"/>
      </dsp:txXfrm>
    </dsp:sp>
    <dsp:sp modelId="{319616FB-2B33-4A7F-843F-7DF24C9EF37B}">
      <dsp:nvSpPr>
        <dsp:cNvPr id="0" name=""/>
        <dsp:cNvSpPr/>
      </dsp:nvSpPr>
      <dsp:spPr>
        <a:xfrm>
          <a:off x="4806527" y="388"/>
          <a:ext cx="773103" cy="773103"/>
        </a:xfrm>
        <a:prstGeom prst="ellipse">
          <a:avLst/>
        </a:prstGeom>
        <a:solidFill>
          <a:schemeClr val="accent2">
            <a:hueOff val="2655785"/>
            <a:satOff val="9135"/>
            <a:lumOff val="-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E40288-CAD7-4E02-8523-9EA3587AF710}">
      <dsp:nvSpPr>
        <dsp:cNvPr id="0" name=""/>
        <dsp:cNvSpPr/>
      </dsp:nvSpPr>
      <dsp:spPr>
        <a:xfrm>
          <a:off x="4971287" y="165148"/>
          <a:ext cx="443583" cy="44358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12C7F6-2F38-4779-A54A-546961DD9494}">
      <dsp:nvSpPr>
        <dsp:cNvPr id="0" name=""/>
        <dsp:cNvSpPr/>
      </dsp:nvSpPr>
      <dsp:spPr>
        <a:xfrm>
          <a:off x="4559388" y="1014294"/>
          <a:ext cx="1267382" cy="50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Analyzing the data</a:t>
          </a:r>
        </a:p>
      </dsp:txBody>
      <dsp:txXfrm>
        <a:off x="4559388" y="1014294"/>
        <a:ext cx="1267382" cy="506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26E05B-D126-43FA-925C-23A6B723951C}" type="datetimeFigureOut">
              <a:rPr lang="en-IN" smtClean="0"/>
              <a:t>26-08-2023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45FA1C-8CEC-45D6-8F48-D8AE1CD761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517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824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57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246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419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63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046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502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7594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69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48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72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2AC24A9-CCB6-4F8D-B8DB-C2F3692CFA5A}" type="datetimeFigureOut">
              <a:rPr lang="en-US" smtClean="0"/>
              <a:t>8/26/2023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65067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diagramQuickStyle" Target="../diagrams/quickStyle2.xml"/><Relationship Id="rId3" Type="http://schemas.openxmlformats.org/officeDocument/2006/relationships/image" Target="../media/image6.jpeg"/><Relationship Id="rId7" Type="http://schemas.openxmlformats.org/officeDocument/2006/relationships/diagramLayout" Target="../diagrams/layout1.xml"/><Relationship Id="rId12" Type="http://schemas.openxmlformats.org/officeDocument/2006/relationships/diagramLayout" Target="../diagrams/layout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11" Type="http://schemas.openxmlformats.org/officeDocument/2006/relationships/diagramData" Target="../diagrams/data2.xml"/><Relationship Id="rId5" Type="http://schemas.openxmlformats.org/officeDocument/2006/relationships/image" Target="../media/image3.png"/><Relationship Id="rId15" Type="http://schemas.microsoft.com/office/2007/relationships/diagramDrawing" Target="../diagrams/drawing2.xml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Relationship Id="rId14" Type="http://schemas.openxmlformats.org/officeDocument/2006/relationships/diagramColors" Target="../diagrams/colors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mputer script on a screen">
            <a:extLst>
              <a:ext uri="{FF2B5EF4-FFF2-40B4-BE49-F238E27FC236}">
                <a16:creationId xmlns:a16="http://schemas.microsoft.com/office/drawing/2014/main" id="{6A252F28-9455-4BDE-EA36-EAB3F64C33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l="48272" t="-1" r="15627" b="-1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5" name="Google Shape;384;p92">
            <a:extLst>
              <a:ext uri="{FF2B5EF4-FFF2-40B4-BE49-F238E27FC236}">
                <a16:creationId xmlns:a16="http://schemas.microsoft.com/office/drawing/2014/main" id="{D936CCCF-FA27-96EB-BFAD-5D5D336D796E}"/>
              </a:ext>
            </a:extLst>
          </p:cNvPr>
          <p:cNvSpPr txBox="1">
            <a:spLocks/>
          </p:cNvSpPr>
          <p:nvPr/>
        </p:nvSpPr>
        <p:spPr>
          <a:xfrm>
            <a:off x="-881977" y="229745"/>
            <a:ext cx="11069694" cy="82844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buSzPts val="4400"/>
            </a:pPr>
            <a:endParaRPr lang="en-US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6B94F8-6D59-1F11-3605-CFD1C6347E3A}"/>
              </a:ext>
            </a:extLst>
          </p:cNvPr>
          <p:cNvSpPr/>
          <p:nvPr/>
        </p:nvSpPr>
        <p:spPr>
          <a:xfrm>
            <a:off x="1524000" y="1287925"/>
            <a:ext cx="9144000" cy="40934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cap="none" spc="0" dirty="0">
                <a:ln w="0">
                  <a:solidFill>
                    <a:schemeClr val="bg1"/>
                  </a:solidFill>
                </a:ln>
                <a:gradFill flip="none" rotWithShape="1">
                  <a:gsLst>
                    <a:gs pos="40000">
                      <a:schemeClr val="bg1">
                        <a:lumMod val="95000"/>
                        <a:lumOff val="5000"/>
                      </a:schemeClr>
                    </a:gs>
                    <a:gs pos="10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YOUTUBE</a:t>
            </a:r>
            <a:br>
              <a:rPr lang="en-US" sz="7200" b="1" cap="none" spc="0" dirty="0">
                <a:ln w="0">
                  <a:solidFill>
                    <a:schemeClr val="bg1"/>
                  </a:solidFill>
                </a:ln>
                <a:gradFill flip="none" rotWithShape="1">
                  <a:gsLst>
                    <a:gs pos="40000">
                      <a:schemeClr val="bg1">
                        <a:lumMod val="95000"/>
                        <a:lumOff val="5000"/>
                      </a:schemeClr>
                    </a:gs>
                    <a:gs pos="10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7200" b="1" cap="none" spc="0" dirty="0">
                <a:ln w="0">
                  <a:solidFill>
                    <a:schemeClr val="bg1"/>
                  </a:solidFill>
                </a:ln>
                <a:gradFill flip="none" rotWithShape="1">
                  <a:gsLst>
                    <a:gs pos="40000">
                      <a:schemeClr val="bg1">
                        <a:lumMod val="95000"/>
                        <a:lumOff val="5000"/>
                      </a:schemeClr>
                    </a:gs>
                    <a:gs pos="10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DATA  ANALYSIS</a:t>
            </a:r>
          </a:p>
          <a:p>
            <a:pPr algn="ctr"/>
            <a:endParaRPr lang="en-US" sz="8000" b="1" dirty="0">
              <a:ln w="0">
                <a:solidFill>
                  <a:schemeClr val="bg1"/>
                </a:solidFill>
              </a:ln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3600" b="1" dirty="0">
                <a:ln w="0">
                  <a:solidFill>
                    <a:schemeClr val="bg1"/>
                  </a:solidFill>
                </a:ln>
                <a:solidFill>
                  <a:schemeClr val="tx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Subham Pal</a:t>
            </a:r>
            <a:endParaRPr lang="en-US" sz="3600" b="1" cap="none" spc="0" dirty="0">
              <a:ln w="0">
                <a:solidFill>
                  <a:schemeClr val="bg1"/>
                </a:solidFill>
              </a:ln>
              <a:solidFill>
                <a:schemeClr val="tx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135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C5F22-203C-5A4B-6909-80DE9F8DA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9872" y="0"/>
            <a:ext cx="7229151" cy="584289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latin typeface="Calisto MT" panose="02040603050505030304" pitchFamily="18" charset="0"/>
              </a:rPr>
              <a:t>VISUALIZED DATA IN GRAPH FORM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52167-7817-11DF-BB9D-9EDEE2ED8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9872" y="584289"/>
            <a:ext cx="12951928" cy="542763"/>
          </a:xfrm>
        </p:spPr>
        <p:txBody>
          <a:bodyPr>
            <a:normAutofit/>
          </a:bodyPr>
          <a:lstStyle/>
          <a:p>
            <a:r>
              <a:rPr lang="en-US" dirty="0"/>
              <a:t>The given graph is having the details of total videos uploaded by the channel. Total Videos vs Channel Name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CB7C97B6-87B5-A543-F5E9-BD6DED36A4A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872" y="2181003"/>
            <a:ext cx="5446712" cy="4306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11">
            <a:extLst>
              <a:ext uri="{FF2B5EF4-FFF2-40B4-BE49-F238E27FC236}">
                <a16:creationId xmlns:a16="http://schemas.microsoft.com/office/drawing/2014/main" id="{8EAF4143-5025-4593-29A2-B42D0F546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605301"/>
              </p:ext>
            </p:extLst>
          </p:nvPr>
        </p:nvGraphicFramePr>
        <p:xfrm>
          <a:off x="1844244" y="4786547"/>
          <a:ext cx="2895706" cy="170136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514574">
                  <a:extLst>
                    <a:ext uri="{9D8B030D-6E8A-4147-A177-3AD203B41FA5}">
                      <a16:colId xmlns:a16="http://schemas.microsoft.com/office/drawing/2014/main" val="2304467224"/>
                    </a:ext>
                  </a:extLst>
                </a:gridCol>
                <a:gridCol w="1381132">
                  <a:extLst>
                    <a:ext uri="{9D8B030D-6E8A-4147-A177-3AD203B41FA5}">
                      <a16:colId xmlns:a16="http://schemas.microsoft.com/office/drawing/2014/main" val="2511216866"/>
                    </a:ext>
                  </a:extLst>
                </a:gridCol>
              </a:tblGrid>
              <a:tr h="2808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Channels</a:t>
                      </a:r>
                    </a:p>
                  </a:txBody>
                  <a:tcPr marL="70201" marR="70201" marT="35100" marB="35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 of Videos</a:t>
                      </a:r>
                      <a:endParaRPr lang="en-IN" sz="1400" dirty="0"/>
                    </a:p>
                  </a:txBody>
                  <a:tcPr marL="70201" marR="70201" marT="35100" marB="35100"/>
                </a:tc>
                <a:extLst>
                  <a:ext uri="{0D108BD9-81ED-4DB2-BD59-A6C34878D82A}">
                    <a16:rowId xmlns:a16="http://schemas.microsoft.com/office/drawing/2014/main" val="1946220637"/>
                  </a:ext>
                </a:extLst>
              </a:tr>
              <a:tr h="2808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CodeWithHarry</a:t>
                      </a:r>
                      <a:endParaRPr lang="en-IN" sz="1400" dirty="0"/>
                    </a:p>
                  </a:txBody>
                  <a:tcPr marL="70201" marR="70201" marT="35100" marB="35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2047</a:t>
                      </a:r>
                      <a:endParaRPr lang="en-IN" sz="1400" dirty="0"/>
                    </a:p>
                  </a:txBody>
                  <a:tcPr marL="70201" marR="70201" marT="35100" marB="35100"/>
                </a:tc>
                <a:extLst>
                  <a:ext uri="{0D108BD9-81ED-4DB2-BD59-A6C34878D82A}">
                    <a16:rowId xmlns:a16="http://schemas.microsoft.com/office/drawing/2014/main" val="1202711350"/>
                  </a:ext>
                </a:extLst>
              </a:tr>
              <a:tr h="2808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Apna College</a:t>
                      </a:r>
                      <a:endParaRPr lang="en-IN" sz="1400" dirty="0"/>
                    </a:p>
                  </a:txBody>
                  <a:tcPr marL="70201" marR="70201" marT="35100" marB="351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712</a:t>
                      </a:r>
                    </a:p>
                  </a:txBody>
                  <a:tcPr marL="70201" marR="70201" marT="35100" marB="35100"/>
                </a:tc>
                <a:extLst>
                  <a:ext uri="{0D108BD9-81ED-4DB2-BD59-A6C34878D82A}">
                    <a16:rowId xmlns:a16="http://schemas.microsoft.com/office/drawing/2014/main" val="2551804563"/>
                  </a:ext>
                </a:extLst>
              </a:tr>
              <a:tr h="2808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WsCube</a:t>
                      </a:r>
                      <a:r>
                        <a:rPr lang="en-US" sz="1400" dirty="0"/>
                        <a:t> Tech</a:t>
                      </a:r>
                      <a:endParaRPr lang="en-IN" sz="1400" dirty="0"/>
                    </a:p>
                  </a:txBody>
                  <a:tcPr marL="70201" marR="70201" marT="35100" marB="351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5022</a:t>
                      </a:r>
                    </a:p>
                  </a:txBody>
                  <a:tcPr marL="70201" marR="70201" marT="35100" marB="35100"/>
                </a:tc>
                <a:extLst>
                  <a:ext uri="{0D108BD9-81ED-4DB2-BD59-A6C34878D82A}">
                    <a16:rowId xmlns:a16="http://schemas.microsoft.com/office/drawing/2014/main" val="2380523948"/>
                  </a:ext>
                </a:extLst>
              </a:tr>
              <a:tr h="2808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Jenny’s Lecture</a:t>
                      </a:r>
                      <a:endParaRPr lang="en-IN" sz="1400" dirty="0"/>
                    </a:p>
                  </a:txBody>
                  <a:tcPr marL="70201" marR="70201" marT="35100" marB="351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612</a:t>
                      </a:r>
                    </a:p>
                  </a:txBody>
                  <a:tcPr marL="70201" marR="70201" marT="35100" marB="35100"/>
                </a:tc>
                <a:extLst>
                  <a:ext uri="{0D108BD9-81ED-4DB2-BD59-A6C34878D82A}">
                    <a16:rowId xmlns:a16="http://schemas.microsoft.com/office/drawing/2014/main" val="1791128916"/>
                  </a:ext>
                </a:extLst>
              </a:tr>
              <a:tr h="2808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College </a:t>
                      </a:r>
                      <a:r>
                        <a:rPr lang="en-US" sz="1400" dirty="0" err="1"/>
                        <a:t>Wallah</a:t>
                      </a:r>
                      <a:endParaRPr lang="en-IN" sz="1400" dirty="0"/>
                    </a:p>
                  </a:txBody>
                  <a:tcPr marL="70201" marR="70201" marT="35100" marB="35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446 </a:t>
                      </a:r>
                      <a:endParaRPr lang="en-IN" sz="1400" dirty="0"/>
                    </a:p>
                  </a:txBody>
                  <a:tcPr marL="70201" marR="70201" marT="35100" marB="35100"/>
                </a:tc>
                <a:extLst>
                  <a:ext uri="{0D108BD9-81ED-4DB2-BD59-A6C34878D82A}">
                    <a16:rowId xmlns:a16="http://schemas.microsoft.com/office/drawing/2014/main" val="2799367660"/>
                  </a:ext>
                </a:extLst>
              </a:tr>
            </a:tbl>
          </a:graphicData>
        </a:graphic>
      </p:graphicFrame>
      <p:pic>
        <p:nvPicPr>
          <p:cNvPr id="5" name="Picture 2">
            <a:extLst>
              <a:ext uri="{FF2B5EF4-FFF2-40B4-BE49-F238E27FC236}">
                <a16:creationId xmlns:a16="http://schemas.microsoft.com/office/drawing/2014/main" id="{C7DB783F-403A-9CF4-29E3-F3376019F2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10" r="16750"/>
          <a:stretch/>
        </p:blipFill>
        <p:spPr bwMode="auto">
          <a:xfrm>
            <a:off x="1640102" y="1565591"/>
            <a:ext cx="3546309" cy="2960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2986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FD53D036-5AA9-F930-EE20-B6070741F9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5792300"/>
              </p:ext>
            </p:extLst>
          </p:nvPr>
        </p:nvGraphicFramePr>
        <p:xfrm>
          <a:off x="1247455" y="1780559"/>
          <a:ext cx="5060039" cy="249428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646610">
                  <a:extLst>
                    <a:ext uri="{9D8B030D-6E8A-4147-A177-3AD203B41FA5}">
                      <a16:colId xmlns:a16="http://schemas.microsoft.com/office/drawing/2014/main" val="2304467224"/>
                    </a:ext>
                  </a:extLst>
                </a:gridCol>
                <a:gridCol w="2413429">
                  <a:extLst>
                    <a:ext uri="{9D8B030D-6E8A-4147-A177-3AD203B41FA5}">
                      <a16:colId xmlns:a16="http://schemas.microsoft.com/office/drawing/2014/main" val="25112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Channels</a:t>
                      </a:r>
                    </a:p>
                    <a:p>
                      <a:pPr algn="ctr"/>
                      <a:r>
                        <a:rPr lang="en-US" dirty="0"/>
                        <a:t>Names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 Views</a:t>
                      </a:r>
                    </a:p>
                    <a:p>
                      <a:pPr algn="ctr"/>
                      <a:r>
                        <a:rPr lang="en-US" dirty="0"/>
                        <a:t>(Views/videos)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6220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CodeWithHarry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2,60,060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1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Apna College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7,40,460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1804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WsCube</a:t>
                      </a:r>
                      <a:r>
                        <a:rPr lang="en-US" dirty="0"/>
                        <a:t> Tech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37,300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523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Jenny’s Lecture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2,13,740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128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College </a:t>
                      </a:r>
                      <a:r>
                        <a:rPr lang="en-US" dirty="0" err="1"/>
                        <a:t>Wallah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32,800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9367660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55A30A8-501B-C48E-C75E-72A92D25CB14}"/>
              </a:ext>
            </a:extLst>
          </p:cNvPr>
          <p:cNvSpPr/>
          <p:nvPr/>
        </p:nvSpPr>
        <p:spPr>
          <a:xfrm>
            <a:off x="917640" y="690667"/>
            <a:ext cx="7993095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sto MT" panose="02040603050505030304" pitchFamily="18" charset="0"/>
              </a:rPr>
              <a:t>AVERAGE VIEWS PER VIDEO OF CHANNELS</a:t>
            </a:r>
            <a:endParaRPr lang="en-IN" sz="28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Calisto MT" panose="02040603050505030304" pitchFamily="18" charset="0"/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08D26D0A-6F03-DD3C-7F4A-511D9ADF2F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47255"/>
              </p:ext>
            </p:extLst>
          </p:nvPr>
        </p:nvGraphicFramePr>
        <p:xfrm>
          <a:off x="6737706" y="1638290"/>
          <a:ext cx="4963887" cy="40989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D239C202-55F1-FED4-4A4E-C157B168DF6B}"/>
              </a:ext>
            </a:extLst>
          </p:cNvPr>
          <p:cNvSpPr/>
          <p:nvPr/>
        </p:nvSpPr>
        <p:spPr>
          <a:xfrm>
            <a:off x="1247455" y="5671207"/>
            <a:ext cx="754128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 We can see Apna College has th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 most Average view count</a:t>
            </a:r>
          </a:p>
          <a:p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Lets analyze Apna College </a:t>
            </a:r>
            <a:r>
              <a:rPr lang="en-US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College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81341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B052B-C377-0B84-7ABF-3E13BD02D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8842" y="499344"/>
            <a:ext cx="8705462" cy="714669"/>
          </a:xfrm>
        </p:spPr>
        <p:txBody>
          <a:bodyPr>
            <a:noAutofit/>
          </a:bodyPr>
          <a:lstStyle/>
          <a:p>
            <a:r>
              <a:rPr lang="en-US" b="1" dirty="0">
                <a:latin typeface="Calisto MT" panose="02040603050505030304" pitchFamily="18" charset="0"/>
              </a:rPr>
              <a:t>VISUALIZED HORIZONTAL GRAPH OF TOP10 VIDEOS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E8B170-0B7F-379E-E50A-FE5E9EE3F1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793040" y="1982506"/>
            <a:ext cx="2664361" cy="134852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given horizontal graph describes  Top 10 videos of Apna College Channels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1EE42EB-FF44-4B29-0277-9A3550220EB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4683" y="1734504"/>
            <a:ext cx="6652441" cy="3957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3177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053CD-7E10-970A-76B0-78FDEA030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147" y="896252"/>
            <a:ext cx="8172055" cy="59178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Calisto MT" panose="02040603050505030304" pitchFamily="18" charset="0"/>
              </a:rPr>
              <a:t>VISUALIZED GRAPH OF MONTHLY UPLOADED VIDEOS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BD081F-81FE-7C3E-0213-8DE402DE6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27015" y="2607657"/>
            <a:ext cx="2664361" cy="1413838"/>
          </a:xfrm>
        </p:spPr>
        <p:txBody>
          <a:bodyPr/>
          <a:lstStyle/>
          <a:p>
            <a:r>
              <a:rPr lang="en-US" dirty="0"/>
              <a:t>The given graph describes how many videos are uploaded monthly by Apna College Channel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F1D3E750-9C4A-39AD-58DD-23A661461E4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273" y="2032375"/>
            <a:ext cx="5446712" cy="4396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0981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1" name="Picture 11270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273" name="Picture 11272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275" name="Rectangle 11274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1277" name="Rectangle 11276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1279" name="Rectangle 11278">
            <a:extLst>
              <a:ext uri="{FF2B5EF4-FFF2-40B4-BE49-F238E27FC236}">
                <a16:creationId xmlns:a16="http://schemas.microsoft.com/office/drawing/2014/main" id="{E1F0989E-BFBB-43E4-927B-2C51C7AE2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1281" name="Rectangle 11280">
            <a:extLst>
              <a:ext uri="{FF2B5EF4-FFF2-40B4-BE49-F238E27FC236}">
                <a16:creationId xmlns:a16="http://schemas.microsoft.com/office/drawing/2014/main" id="{8ACA2469-91AA-459B-A5DD-8FFC0F70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1283" name="TextBox 11282">
            <a:extLst>
              <a:ext uri="{FF2B5EF4-FFF2-40B4-BE49-F238E27FC236}">
                <a16:creationId xmlns:a16="http://schemas.microsoft.com/office/drawing/2014/main" id="{97860FD2-CA19-4064-AA6F-68050C3D2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1285" name="Rectangle 11284">
            <a:extLst>
              <a:ext uri="{FF2B5EF4-FFF2-40B4-BE49-F238E27FC236}">
                <a16:creationId xmlns:a16="http://schemas.microsoft.com/office/drawing/2014/main" id="{8CD557CE-2AB8-44E1-AABA-A21D2274F3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87" name="Picture 11286">
            <a:extLst>
              <a:ext uri="{FF2B5EF4-FFF2-40B4-BE49-F238E27FC236}">
                <a16:creationId xmlns:a16="http://schemas.microsoft.com/office/drawing/2014/main" id="{58DCB6E5-A344-4A17-A353-EC4D71E6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289" name="Picture 11288">
            <a:extLst>
              <a:ext uri="{FF2B5EF4-FFF2-40B4-BE49-F238E27FC236}">
                <a16:creationId xmlns:a16="http://schemas.microsoft.com/office/drawing/2014/main" id="{4D82F4F2-6117-4CCD-94A7-4AFD603EC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291" name="Rectangle 11290">
            <a:extLst>
              <a:ext uri="{FF2B5EF4-FFF2-40B4-BE49-F238E27FC236}">
                <a16:creationId xmlns:a16="http://schemas.microsoft.com/office/drawing/2014/main" id="{3CCA9FB2-FFC7-4B6D-8E30-9D2CC14E7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93" name="Rectangle 11292">
            <a:extLst>
              <a:ext uri="{FF2B5EF4-FFF2-40B4-BE49-F238E27FC236}">
                <a16:creationId xmlns:a16="http://schemas.microsoft.com/office/drawing/2014/main" id="{3CF6D6F6-E7F9-4521-BD22-74A61D8ED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95" name="Rectangle 11294">
            <a:extLst>
              <a:ext uri="{FF2B5EF4-FFF2-40B4-BE49-F238E27FC236}">
                <a16:creationId xmlns:a16="http://schemas.microsoft.com/office/drawing/2014/main" id="{1B566E74-1425-46AC-885D-D2DAEE365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D2E3E3-0169-224E-5A29-96D39F0C9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339" y="641226"/>
            <a:ext cx="3962957" cy="124406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3400" b="1" dirty="0">
                <a:latin typeface="Calisto MT" panose="02040603050505030304" pitchFamily="18" charset="0"/>
              </a:rPr>
              <a:t>GRAPHICAL REPRESENTATION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2FC722-AD77-6FA7-1D46-DD4C9716C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8066" y="2052116"/>
            <a:ext cx="4317759" cy="15961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Calisto MT" panose="02040603050505030304" pitchFamily="18" charset="0"/>
              </a:rPr>
              <a:t>This graph describes the relation between comments, views, likes achieved by Apna College channel</a:t>
            </a:r>
            <a:r>
              <a:rPr lang="en-US" sz="1800" dirty="0"/>
              <a:t>.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85C631FF-78DE-401C-8FA9-27F7E8863D7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58155" y="566911"/>
            <a:ext cx="5626311" cy="5626311"/>
          </a:xfrm>
          <a:prstGeom prst="rect">
            <a:avLst/>
          </a:prstGeom>
          <a:noFill/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97" name="Rectangle 11296">
            <a:extLst>
              <a:ext uri="{FF2B5EF4-FFF2-40B4-BE49-F238E27FC236}">
                <a16:creationId xmlns:a16="http://schemas.microsoft.com/office/drawing/2014/main" id="{06858379-D070-40E4-8A3D-F29E90C5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681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9" name="Picture 13318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321" name="Picture 13320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3323" name="Rectangle 13322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3325" name="Rectangle 13324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3327" name="Rectangle 13326">
            <a:extLst>
              <a:ext uri="{FF2B5EF4-FFF2-40B4-BE49-F238E27FC236}">
                <a16:creationId xmlns:a16="http://schemas.microsoft.com/office/drawing/2014/main" id="{E1F0989E-BFBB-43E4-927B-2C51C7AE2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3329" name="Rectangle 13328">
            <a:extLst>
              <a:ext uri="{FF2B5EF4-FFF2-40B4-BE49-F238E27FC236}">
                <a16:creationId xmlns:a16="http://schemas.microsoft.com/office/drawing/2014/main" id="{8ACA2469-91AA-459B-A5DD-8FFC0F70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3331" name="TextBox 13330">
            <a:extLst>
              <a:ext uri="{FF2B5EF4-FFF2-40B4-BE49-F238E27FC236}">
                <a16:creationId xmlns:a16="http://schemas.microsoft.com/office/drawing/2014/main" id="{97860FD2-CA19-4064-AA6F-68050C3D2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3333" name="Rectangle 13332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335" name="Picture 13334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337" name="Picture 13336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3339" name="Rectangle 13338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41" name="Rectangle 13340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43" name="Rectangle 13342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3A906E-E7DB-6966-2C50-AB965535C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99136" y="1885286"/>
            <a:ext cx="4269537" cy="1790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given graph describes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relation between likes and views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Apna College channel. </a:t>
            </a:r>
          </a:p>
        </p:txBody>
      </p:sp>
      <p:sp>
        <p:nvSpPr>
          <p:cNvPr id="13345" name="Rectangle 13344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47" name="Rectangle 13346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49" name="Rectangle 13348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3D1B42-08AD-2B32-ECDF-F0627139DB2C}"/>
              </a:ext>
            </a:extLst>
          </p:cNvPr>
          <p:cNvSpPr/>
          <p:nvPr/>
        </p:nvSpPr>
        <p:spPr>
          <a:xfrm>
            <a:off x="5418384" y="0"/>
            <a:ext cx="5967150" cy="6858000"/>
          </a:xfrm>
          <a:prstGeom prst="rect">
            <a:avLst/>
          </a:prstGeom>
          <a:solidFill>
            <a:srgbClr val="2A3B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1EFAFBEE-D066-602C-15FF-01D111E10C9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59584" y="1885286"/>
            <a:ext cx="5303975" cy="4362519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106026-C500-B77D-0227-F9DA7E745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067" y="485776"/>
            <a:ext cx="7249468" cy="13995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dirty="0">
                <a:latin typeface="Calisto MT" panose="02040603050505030304" pitchFamily="18" charset="0"/>
              </a:rPr>
              <a:t>GRAPHICAL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3232658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0734C-4796-FAD0-71E0-E54B0A0845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0012" y="1959930"/>
            <a:ext cx="10111976" cy="3997828"/>
          </a:xfrm>
        </p:spPr>
        <p:txBody>
          <a:bodyPr>
            <a:normAutofit fontScale="92500" lnSpcReduction="20000"/>
          </a:bodyPr>
          <a:lstStyle/>
          <a:p>
            <a:pPr algn="just"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Channel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CodeWithHarry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 is the most viewed and most Subscribed channel uploading 2000+ videos.</a:t>
            </a:r>
          </a:p>
          <a:p>
            <a:pPr algn="just"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WsCube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is the highest uploading channel with 5000+ videos but very less views that’s mean there is no correlation between number of videos and views</a:t>
            </a:r>
          </a:p>
          <a:p>
            <a:pPr algn="just"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Wallah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 is comparatively new channel so, it doesn't have more views, but Growth is positive.</a:t>
            </a:r>
          </a:p>
          <a:p>
            <a:pPr algn="just"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Majority of the videos of channel “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CodeWithHarry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receives a very low viewing and its only the cumulative views of all videos which help channel to score the highest views of all.</a:t>
            </a:r>
          </a:p>
          <a:p>
            <a:pPr algn="just"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Apna College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doesn’t have the most subscriber or the most views but their Average views per videos is very high.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5F5DE4-E97D-E488-5A33-6455423823DE}"/>
              </a:ext>
            </a:extLst>
          </p:cNvPr>
          <p:cNvSpPr/>
          <p:nvPr/>
        </p:nvSpPr>
        <p:spPr>
          <a:xfrm>
            <a:off x="2127380" y="541176"/>
            <a:ext cx="783771" cy="457200"/>
          </a:xfrm>
          <a:prstGeom prst="rect">
            <a:avLst/>
          </a:prstGeom>
          <a:solidFill>
            <a:srgbClr val="2D3B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CBADC-7051-4D0C-1D24-AB6D6ED8E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07974" y="769776"/>
            <a:ext cx="7958331" cy="1077229"/>
          </a:xfrm>
        </p:spPr>
        <p:txBody>
          <a:bodyPr/>
          <a:lstStyle/>
          <a:p>
            <a:pPr algn="ctr"/>
            <a:r>
              <a:rPr lang="en-US" b="1" dirty="0">
                <a:latin typeface="Calisto MT" panose="0204060305050503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160719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746DF-7ABB-5DE3-088D-320DC5A0C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5751" y="548490"/>
            <a:ext cx="4050249" cy="852793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latin typeface="Calisto MT" panose="02040603050505030304" pitchFamily="18" charset="0"/>
              </a:rPr>
              <a:t>FINAL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28A5-0B77-F56B-E8FF-524BBE228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0456" y="1885285"/>
            <a:ext cx="8936320" cy="3997828"/>
          </a:xfrm>
        </p:spPr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Best channel to promote educational product is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“Apna College”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Views/Videos is high so, approximate views we can expect is 7 lakh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Low fluctuation in View count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854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C8199AF1-E587-016D-F529-7C1FB032AC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7817" y="10"/>
            <a:ext cx="12193514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E91B2E-E2E5-0C35-4517-52777AC5C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37118" y="718458"/>
            <a:ext cx="7772399" cy="606490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32505DA-5388-63F6-F7E5-A5352B469408}"/>
              </a:ext>
            </a:extLst>
          </p:cNvPr>
          <p:cNvSpPr/>
          <p:nvPr/>
        </p:nvSpPr>
        <p:spPr>
          <a:xfrm>
            <a:off x="1188720" y="2133601"/>
            <a:ext cx="9906000" cy="45262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bg1"/>
                </a:solidFill>
                <a:effectLst/>
                <a:latin typeface="Calisto MT" panose="02040603050505030304" pitchFamily="18" charset="0"/>
              </a:rPr>
              <a:t>Our project focuses on analyzing EdTech YouTube channels to determine which ones have the potential to be the best.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bg1"/>
              </a:solidFill>
              <a:effectLst/>
              <a:latin typeface="Calisto MT" panose="0204060305050503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bg1"/>
                </a:solidFill>
                <a:effectLst/>
                <a:latin typeface="Calisto MT" panose="02040603050505030304" pitchFamily="18" charset="0"/>
              </a:rPr>
              <a:t>We use web scraping to collect data on metrics such as views, subscribers, and engagement rates such as like counts.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bg1"/>
              </a:solidFill>
              <a:effectLst/>
              <a:latin typeface="Calisto MT" panose="0204060305050503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bg1"/>
                </a:solidFill>
                <a:effectLst/>
                <a:latin typeface="Calisto MT" panose="02040603050505030304" pitchFamily="18" charset="0"/>
              </a:rPr>
              <a:t>Our project utilizes data visualization techniques to provide a clear and concise representation of the data.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bg1"/>
              </a:solidFill>
              <a:effectLst/>
              <a:latin typeface="Calisto MT" panose="0204060305050503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bg1"/>
                </a:solidFill>
                <a:effectLst/>
                <a:latin typeface="Calisto MT" panose="02040603050505030304" pitchFamily="18" charset="0"/>
              </a:rPr>
              <a:t>The analysis provides a comprehensive overview of the performance of various YouTube channels, enabling users to compare and contrast different channels.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bg1"/>
              </a:solidFill>
              <a:effectLst/>
              <a:latin typeface="Calisto MT" panose="0204060305050503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bg1"/>
                </a:solidFill>
                <a:effectLst/>
                <a:latin typeface="Calisto MT" panose="02040603050505030304" pitchFamily="18" charset="0"/>
              </a:rPr>
              <a:t>Our goal is to help businesses, marketers, and individuals better understand the YouTube landscape and identify which channels offer the most potential value for their needs.</a:t>
            </a:r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6612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1539E-DB43-B85A-03F3-C399402C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470" y="1105183"/>
            <a:ext cx="6002824" cy="1197924"/>
          </a:xfrm>
        </p:spPr>
        <p:txBody>
          <a:bodyPr anchor="ctr">
            <a:normAutofit/>
          </a:bodyPr>
          <a:lstStyle/>
          <a:p>
            <a:pPr algn="l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E955B31-5D61-286D-DF50-00EF26730158}"/>
              </a:ext>
            </a:extLst>
          </p:cNvPr>
          <p:cNvSpPr/>
          <p:nvPr/>
        </p:nvSpPr>
        <p:spPr>
          <a:xfrm>
            <a:off x="2133470" y="2574648"/>
            <a:ext cx="8227291" cy="2469301"/>
          </a:xfrm>
          <a:prstGeom prst="roundRect">
            <a:avLst/>
          </a:prstGeom>
          <a:ln w="3175">
            <a:noFill/>
            <a:prstDash val="lgDashDotDot"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marR="5080">
              <a:lnSpc>
                <a:spcPct val="116900"/>
              </a:lnSpc>
              <a:spcBef>
                <a:spcPts val="95"/>
              </a:spcBef>
            </a:pPr>
            <a:r>
              <a:rPr lang="en-IN" sz="24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Nowad</a:t>
            </a:r>
            <a:r>
              <a:rPr lang="en-IN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ays, YouTube is best platform to get better </a:t>
            </a:r>
            <a:r>
              <a:rPr lang="en-IN" sz="2400" dirty="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reachout</a:t>
            </a:r>
            <a:r>
              <a:rPr lang="en-IN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br>
              <a:rPr lang="en-IN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IN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Which is the best channel to promote a product in YouTube.</a:t>
            </a:r>
            <a:endParaRPr lang="en-IN" sz="2400" b="0" i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108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9E485B9F-BBBE-ECCA-41DC-A9863A2255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905" r="-1" b="13822"/>
          <a:stretch/>
        </p:blipFill>
        <p:spPr>
          <a:xfrm>
            <a:off x="20" y="227"/>
            <a:ext cx="12191675" cy="6858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67F5611-5230-4249-948C-9599F862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" y="0"/>
            <a:ext cx="12189867" cy="6858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28DF289-3FA7-47B8-A823-7F7292C92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0EB5AE-FEAD-8231-FCEC-9CF06405C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6141" y="140251"/>
            <a:ext cx="7958331" cy="939696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latin typeface="Calisto MT" panose="02040603050505030304" pitchFamily="18" charset="0"/>
              </a:rPr>
              <a:t>PROPOSED SOLUTION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EA9B471-D6E2-406D-878F-E931B0D7E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258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020C716F-3DA7-B28E-86A7-75B0E6367B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7666192"/>
              </p:ext>
            </p:extLst>
          </p:nvPr>
        </p:nvGraphicFramePr>
        <p:xfrm>
          <a:off x="1621846" y="737118"/>
          <a:ext cx="8893753" cy="43214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B38763B7-7794-B9BF-484A-96FAC914856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3692453"/>
              </p:ext>
            </p:extLst>
          </p:nvPr>
        </p:nvGraphicFramePr>
        <p:xfrm>
          <a:off x="2685875" y="5196113"/>
          <a:ext cx="5918635" cy="15216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  <p:extLst>
      <p:ext uri="{BB962C8B-B14F-4D97-AF65-F5344CB8AC3E}">
        <p14:creationId xmlns:p14="http://schemas.microsoft.com/office/powerpoint/2010/main" val="3551508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E5C12349-62E6-4BD7-9794-8785CD02DF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19" name="Picture 9">
            <a:extLst>
              <a:ext uri="{FF2B5EF4-FFF2-40B4-BE49-F238E27FC236}">
                <a16:creationId xmlns:a16="http://schemas.microsoft.com/office/drawing/2014/main" id="{DF2C9459-3C4B-453D-B2C2-AD0679BF0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1">
            <a:extLst>
              <a:ext uri="{FF2B5EF4-FFF2-40B4-BE49-F238E27FC236}">
                <a16:creationId xmlns:a16="http://schemas.microsoft.com/office/drawing/2014/main" id="{4DB48376-A646-4B75-9776-453930C41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1B29B8-ADBA-8212-6E46-9F5EF5B00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35" y="758528"/>
            <a:ext cx="10384581" cy="1077229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sto MT" panose="02040603050505030304" pitchFamily="18" charset="0"/>
              </a:rPr>
              <a:t>EXPERIMENTAL SETUP AND RESULT ANALYSIS</a:t>
            </a:r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92806DFD-E192-42CC-B190-3C4C95B8F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959910" cy="6858001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Triangle 15">
            <a:extLst>
              <a:ext uri="{FF2B5EF4-FFF2-40B4-BE49-F238E27FC236}">
                <a16:creationId xmlns:a16="http://schemas.microsoft.com/office/drawing/2014/main" id="{761FE168-5946-42F5-93BC-ED1F21847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1034540" y="812732"/>
            <a:ext cx="239869" cy="239869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3AB27-9D8C-3D89-13F1-E31EFF2D0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356" y="1579907"/>
            <a:ext cx="9764714" cy="3944743"/>
          </a:xfrm>
        </p:spPr>
        <p:txBody>
          <a:bodyPr>
            <a:normAutofit fontScale="40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sz="43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 The code analyzes YouTube channel statistics using the YouTube Data API v3 and pandas packages.</a:t>
            </a:r>
          </a:p>
          <a:p>
            <a:pPr algn="l">
              <a:buFont typeface="+mj-lt"/>
              <a:buAutoNum type="arabicPeriod"/>
            </a:pPr>
            <a:r>
              <a:rPr lang="en-US" sz="43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 A Google API key with YouTube Data API v3 enabled is required to run the code.</a:t>
            </a:r>
          </a:p>
          <a:p>
            <a:pPr algn="l">
              <a:buFont typeface="+mj-lt"/>
              <a:buAutoNum type="arabicPeriod"/>
            </a:pPr>
            <a:r>
              <a:rPr lang="en-US" sz="43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 The code fetches statistics for five channels - College </a:t>
            </a:r>
            <a:r>
              <a:rPr lang="en-US" sz="4300" b="0" i="0" dirty="0" err="1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Wallah</a:t>
            </a:r>
            <a:r>
              <a:rPr lang="en-US" sz="43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, Apna College, </a:t>
            </a:r>
            <a:r>
              <a:rPr lang="en-US" sz="4300" b="0" i="0" dirty="0" err="1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CodeWithHarry</a:t>
            </a:r>
            <a:r>
              <a:rPr lang="en-US" sz="43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,</a:t>
            </a:r>
            <a:r>
              <a:rPr lang="en-US" sz="4300" dirty="0">
                <a:effectLst/>
                <a:latin typeface="Calisto MT" panose="02040603050505030304" pitchFamily="18" charset="0"/>
                <a:ea typeface="Times New Roman" panose="02020603050405020304" pitchFamily="18" charset="0"/>
              </a:rPr>
              <a:t> Jenny’s Lectures CS IT</a:t>
            </a:r>
            <a:r>
              <a:rPr lang="en-US" sz="43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 and </a:t>
            </a:r>
            <a:r>
              <a:rPr lang="en-US" sz="4300" b="0" i="0" dirty="0" err="1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WsCube</a:t>
            </a:r>
            <a:r>
              <a:rPr lang="en-US" sz="43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 Tech - using the </a:t>
            </a:r>
            <a:r>
              <a:rPr lang="en-US" sz="4300" b="0" i="0" dirty="0" err="1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get_channel_stats</a:t>
            </a:r>
            <a:r>
              <a:rPr lang="en-US" sz="43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 function and stores them in a pandas </a:t>
            </a:r>
            <a:r>
              <a:rPr lang="en-US" sz="4300" b="0" i="0" dirty="0" err="1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DataFrame</a:t>
            </a:r>
            <a:r>
              <a:rPr lang="en-US" sz="43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sz="43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 The statistics fetched include the number of subscribers, total views, and total videos for each channel.</a:t>
            </a:r>
          </a:p>
          <a:p>
            <a:pPr algn="l">
              <a:buFont typeface="+mj-lt"/>
              <a:buAutoNum type="arabicPeriod"/>
            </a:pPr>
            <a:r>
              <a:rPr lang="en-US" sz="43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 Bar plots created using the seaborn package allow easy comparison of the statistics for different channels and identification of the most popular channels</a:t>
            </a:r>
            <a:r>
              <a:rPr lang="en-US" sz="7400" b="0" i="0" dirty="0">
                <a:solidFill>
                  <a:schemeClr val="tx1"/>
                </a:solidFill>
                <a:effectLst/>
                <a:latin typeface="Calisto MT" panose="02040603050505030304" pitchFamily="18" charset="0"/>
              </a:rPr>
              <a:t>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861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E5C12349-62E6-4BD7-9794-8785CD02DF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19" name="Picture 9">
            <a:extLst>
              <a:ext uri="{FF2B5EF4-FFF2-40B4-BE49-F238E27FC236}">
                <a16:creationId xmlns:a16="http://schemas.microsoft.com/office/drawing/2014/main" id="{DF2C9459-3C4B-453D-B2C2-AD0679BF0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1">
            <a:extLst>
              <a:ext uri="{FF2B5EF4-FFF2-40B4-BE49-F238E27FC236}">
                <a16:creationId xmlns:a16="http://schemas.microsoft.com/office/drawing/2014/main" id="{4DB48376-A646-4B75-9776-453930C41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1B29B8-ADBA-8212-6E46-9F5EF5B00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227" y="812732"/>
            <a:ext cx="10972801" cy="3106125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b="1" dirty="0">
                <a:latin typeface="Calisto MT" panose="02040603050505030304" pitchFamily="18" charset="0"/>
              </a:rPr>
              <a:t>Used Modules :</a:t>
            </a:r>
            <a:br>
              <a:rPr lang="en-US" sz="3200" b="1" dirty="0">
                <a:latin typeface="Calisto MT" panose="02040603050505030304" pitchFamily="18" charset="0"/>
              </a:rPr>
            </a:br>
            <a:r>
              <a:rPr lang="en-US" sz="3200" b="1" dirty="0">
                <a:latin typeface="Calisto MT" panose="02040603050505030304" pitchFamily="18" charset="0"/>
              </a:rPr>
              <a:t>	Pandas</a:t>
            </a:r>
            <a:br>
              <a:rPr lang="en-US" sz="3200" b="1" dirty="0">
                <a:latin typeface="Calisto MT" panose="02040603050505030304" pitchFamily="18" charset="0"/>
              </a:rPr>
            </a:br>
            <a:r>
              <a:rPr lang="en-US" sz="3200" b="1" dirty="0">
                <a:latin typeface="Calisto MT" panose="02040603050505030304" pitchFamily="18" charset="0"/>
              </a:rPr>
              <a:t>	</a:t>
            </a:r>
            <a:r>
              <a:rPr lang="en-US" sz="3200" b="1" dirty="0" err="1">
                <a:latin typeface="Calisto MT" panose="02040603050505030304" pitchFamily="18" charset="0"/>
              </a:rPr>
              <a:t>Numpy</a:t>
            </a:r>
            <a:br>
              <a:rPr lang="en-US" sz="3200" b="1" dirty="0">
                <a:latin typeface="Calisto MT" panose="02040603050505030304" pitchFamily="18" charset="0"/>
              </a:rPr>
            </a:br>
            <a:r>
              <a:rPr lang="en-US" sz="3200" b="1" dirty="0">
                <a:latin typeface="Calisto MT" panose="02040603050505030304" pitchFamily="18" charset="0"/>
              </a:rPr>
              <a:t>	</a:t>
            </a:r>
            <a:r>
              <a:rPr lang="en-US" sz="3200" b="1" dirty="0" err="1">
                <a:latin typeface="Calisto MT" panose="02040603050505030304" pitchFamily="18" charset="0"/>
              </a:rPr>
              <a:t>Googleapi.client</a:t>
            </a:r>
            <a:br>
              <a:rPr lang="en-US" sz="3200" b="1" dirty="0">
                <a:latin typeface="Calisto MT" panose="02040603050505030304" pitchFamily="18" charset="0"/>
              </a:rPr>
            </a:br>
            <a:r>
              <a:rPr lang="en-US" sz="3200" b="1" dirty="0">
                <a:latin typeface="Calisto MT" panose="02040603050505030304" pitchFamily="18" charset="0"/>
              </a:rPr>
              <a:t>	Matplotlib</a:t>
            </a:r>
            <a:br>
              <a:rPr lang="en-US" sz="3200" b="1" dirty="0">
                <a:latin typeface="Calisto MT" panose="02040603050505030304" pitchFamily="18" charset="0"/>
              </a:rPr>
            </a:br>
            <a:r>
              <a:rPr lang="en-US" sz="3200" b="1" dirty="0">
                <a:latin typeface="Calisto MT" panose="02040603050505030304" pitchFamily="18" charset="0"/>
              </a:rPr>
              <a:t>	Seaborn</a:t>
            </a:r>
            <a:br>
              <a:rPr lang="en-US" sz="3200" b="1" dirty="0">
                <a:latin typeface="Calisto MT" panose="02040603050505030304" pitchFamily="18" charset="0"/>
              </a:rPr>
            </a:br>
            <a:br>
              <a:rPr lang="en-US" sz="3200" b="1" dirty="0">
                <a:latin typeface="Calisto MT" panose="02040603050505030304" pitchFamily="18" charset="0"/>
              </a:rPr>
            </a:br>
            <a:endParaRPr lang="en-US" sz="3200" b="1" dirty="0">
              <a:latin typeface="Calisto MT" panose="02040603050505030304" pitchFamily="18" charset="0"/>
            </a:endParaRPr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92806DFD-E192-42CC-B190-3C4C95B8F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959910" cy="6858001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Triangle 15">
            <a:extLst>
              <a:ext uri="{FF2B5EF4-FFF2-40B4-BE49-F238E27FC236}">
                <a16:creationId xmlns:a16="http://schemas.microsoft.com/office/drawing/2014/main" id="{761FE168-5946-42F5-93BC-ED1F21847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1034540" y="812732"/>
            <a:ext cx="239869" cy="239869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173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F3CF990-ACB8-443A-BB74-D36EC8A0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B98862-BEE1-44FB-A335-A1B9106B4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185CF21-0594-48C0-9F3E-254D6BCE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9" y="-5487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0B5529D-5CAA-4BF2-B5C9-34705E766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BD68200-BC03-4015-860B-CD5C30CD7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9910" y="0"/>
            <a:ext cx="7869544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996">
                <a:srgbClr val="1F2D29">
                  <a:alpha val="4000"/>
                </a:srgbClr>
              </a:gs>
              <a:gs pos="20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32A6F87-AC28-4AA8-B8A6-AEBC67BD0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57960" y="764389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C40084-627A-5D8F-6E11-73D07A025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530542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latin typeface="Calisto MT" panose="02040603050505030304" pitchFamily="18" charset="0"/>
              </a:rPr>
              <a:t>RESULT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402FE-14DF-A8C5-EA3B-9310F4643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5108" y="1729681"/>
            <a:ext cx="8207265" cy="3387664"/>
          </a:xfrm>
        </p:spPr>
        <p:txBody>
          <a:bodyPr anchor="t">
            <a:normAutofit fontScale="85000" lnSpcReduction="10000"/>
          </a:bodyPr>
          <a:lstStyle/>
          <a:p>
            <a:r>
              <a:rPr lang="en-IN" b="0" i="0" dirty="0">
                <a:effectLst/>
                <a:latin typeface="Open Sans" panose="020B0606030504020204" pitchFamily="34" charset="0"/>
              </a:rPr>
              <a:t>The provided code performs data analysis on the YouTube channels of five educational content creators. </a:t>
            </a:r>
          </a:p>
          <a:p>
            <a:r>
              <a:rPr lang="en-IN" b="0" i="0" dirty="0">
                <a:effectLst/>
                <a:latin typeface="Open Sans" panose="020B0606030504020204" pitchFamily="34" charset="0"/>
              </a:rPr>
              <a:t>It imports the required libraries and sets the API key for accessing the YouTube API. The code defines a function, get_channel_stats, which takes in a list of channel IDs and returns statistics related to each channel. The data is stored in a pandas Data Frame and converted to numeric values. The code also includes a function to obtain the video IDs for a given playlist, which can be useful for further analysis.</a:t>
            </a:r>
          </a:p>
          <a:p>
            <a:r>
              <a:rPr lang="en-US" dirty="0"/>
              <a:t>Visualizing data with </a:t>
            </a:r>
            <a:r>
              <a:rPr lang="en-US" dirty="0" err="1"/>
              <a:t>matplotlib.pyplot</a:t>
            </a:r>
            <a:r>
              <a:rPr lang="en-US" dirty="0"/>
              <a:t> and seaborn package.</a:t>
            </a:r>
          </a:p>
        </p:txBody>
      </p:sp>
    </p:spTree>
    <p:extLst>
      <p:ext uri="{BB962C8B-B14F-4D97-AF65-F5344CB8AC3E}">
        <p14:creationId xmlns:p14="http://schemas.microsoft.com/office/powerpoint/2010/main" val="258226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DCD9B-7015-A454-312F-3FCC45077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7378" y="36633"/>
            <a:ext cx="8657244" cy="630325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Calisto MT" panose="02040603050505030304" pitchFamily="18" charset="0"/>
              </a:rPr>
              <a:t>CHANNEL NAME AND SUBSCRIBERS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11880B-7A2A-A7D3-92C7-F8712FDBE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95676" y="666958"/>
            <a:ext cx="9915323" cy="1665766"/>
          </a:xfrm>
        </p:spPr>
        <p:txBody>
          <a:bodyPr/>
          <a:lstStyle/>
          <a:p>
            <a:r>
              <a:rPr lang="en-US" dirty="0"/>
              <a:t>The given graph is having the details of subscribers of the channels taken as input.</a:t>
            </a:r>
          </a:p>
          <a:p>
            <a:r>
              <a:rPr lang="en-US" dirty="0"/>
              <a:t>Subscribers vs Channel Name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276820F-5C25-963B-8233-E41C0973947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929" y="2017952"/>
            <a:ext cx="5446712" cy="4481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68D52B9-04EF-357C-6FDA-C7AD51AF20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254262"/>
              </p:ext>
            </p:extLst>
          </p:nvPr>
        </p:nvGraphicFramePr>
        <p:xfrm>
          <a:off x="2009974" y="4892535"/>
          <a:ext cx="2599349" cy="1606776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359568">
                  <a:extLst>
                    <a:ext uri="{9D8B030D-6E8A-4147-A177-3AD203B41FA5}">
                      <a16:colId xmlns:a16="http://schemas.microsoft.com/office/drawing/2014/main" val="2304467224"/>
                    </a:ext>
                  </a:extLst>
                </a:gridCol>
                <a:gridCol w="1239781">
                  <a:extLst>
                    <a:ext uri="{9D8B030D-6E8A-4147-A177-3AD203B41FA5}">
                      <a16:colId xmlns:a16="http://schemas.microsoft.com/office/drawing/2014/main" val="2511216866"/>
                    </a:ext>
                  </a:extLst>
                </a:gridCol>
              </a:tblGrid>
              <a:tr h="267796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Channels</a:t>
                      </a:r>
                      <a:endParaRPr lang="en-IN" sz="1300" dirty="0"/>
                    </a:p>
                  </a:txBody>
                  <a:tcPr marL="66032" marR="66032" marT="33016" marB="33016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Subscriber</a:t>
                      </a:r>
                      <a:endParaRPr lang="en-IN" sz="1300" dirty="0"/>
                    </a:p>
                  </a:txBody>
                  <a:tcPr marL="66032" marR="66032" marT="33016" marB="33016"/>
                </a:tc>
                <a:extLst>
                  <a:ext uri="{0D108BD9-81ED-4DB2-BD59-A6C34878D82A}">
                    <a16:rowId xmlns:a16="http://schemas.microsoft.com/office/drawing/2014/main" val="1946220637"/>
                  </a:ext>
                </a:extLst>
              </a:tr>
              <a:tr h="267796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err="1"/>
                        <a:t>CodeWithHarry</a:t>
                      </a:r>
                      <a:endParaRPr lang="en-IN" sz="1300" dirty="0"/>
                    </a:p>
                  </a:txBody>
                  <a:tcPr marL="66032" marR="66032" marT="33016" marB="330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3960000</a:t>
                      </a:r>
                      <a:endParaRPr lang="en-IN" sz="1300" dirty="0"/>
                    </a:p>
                  </a:txBody>
                  <a:tcPr marL="66032" marR="66032" marT="33016" marB="33016"/>
                </a:tc>
                <a:extLst>
                  <a:ext uri="{0D108BD9-81ED-4DB2-BD59-A6C34878D82A}">
                    <a16:rowId xmlns:a16="http://schemas.microsoft.com/office/drawing/2014/main" val="1202711350"/>
                  </a:ext>
                </a:extLst>
              </a:tr>
              <a:tr h="267796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Apna College</a:t>
                      </a:r>
                      <a:endParaRPr lang="en-IN" sz="1300" dirty="0"/>
                    </a:p>
                  </a:txBody>
                  <a:tcPr marL="66032" marR="66032" marT="33016" marB="3301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3570000</a:t>
                      </a:r>
                    </a:p>
                  </a:txBody>
                  <a:tcPr marL="66032" marR="66032" marT="33016" marB="33016"/>
                </a:tc>
                <a:extLst>
                  <a:ext uri="{0D108BD9-81ED-4DB2-BD59-A6C34878D82A}">
                    <a16:rowId xmlns:a16="http://schemas.microsoft.com/office/drawing/2014/main" val="2551804563"/>
                  </a:ext>
                </a:extLst>
              </a:tr>
              <a:tr h="267796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err="1"/>
                        <a:t>WsCube</a:t>
                      </a:r>
                      <a:r>
                        <a:rPr lang="en-US" sz="1300" dirty="0"/>
                        <a:t> Tech</a:t>
                      </a:r>
                      <a:endParaRPr lang="en-IN" sz="1300" dirty="0"/>
                    </a:p>
                  </a:txBody>
                  <a:tcPr marL="66032" marR="66032" marT="33016" marB="3301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2270000</a:t>
                      </a:r>
                    </a:p>
                  </a:txBody>
                  <a:tcPr marL="66032" marR="66032" marT="33016" marB="33016"/>
                </a:tc>
                <a:extLst>
                  <a:ext uri="{0D108BD9-81ED-4DB2-BD59-A6C34878D82A}">
                    <a16:rowId xmlns:a16="http://schemas.microsoft.com/office/drawing/2014/main" val="2380523948"/>
                  </a:ext>
                </a:extLst>
              </a:tr>
              <a:tr h="267796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Jenny’s Lecture</a:t>
                      </a:r>
                      <a:endParaRPr lang="en-IN" sz="1300" dirty="0"/>
                    </a:p>
                  </a:txBody>
                  <a:tcPr marL="66032" marR="66032" marT="33016" marB="33016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1200000</a:t>
                      </a:r>
                    </a:p>
                  </a:txBody>
                  <a:tcPr marL="66032" marR="66032" marT="33016" marB="33016"/>
                </a:tc>
                <a:extLst>
                  <a:ext uri="{0D108BD9-81ED-4DB2-BD59-A6C34878D82A}">
                    <a16:rowId xmlns:a16="http://schemas.microsoft.com/office/drawing/2014/main" val="1791128916"/>
                  </a:ext>
                </a:extLst>
              </a:tr>
              <a:tr h="267796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College </a:t>
                      </a:r>
                      <a:r>
                        <a:rPr lang="en-US" sz="1300" dirty="0" err="1"/>
                        <a:t>Wallah</a:t>
                      </a:r>
                      <a:endParaRPr lang="en-IN" sz="1300" dirty="0"/>
                    </a:p>
                  </a:txBody>
                  <a:tcPr marL="66032" marR="66032" marT="33016" marB="330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347000</a:t>
                      </a:r>
                      <a:endParaRPr lang="en-IN" sz="1300" dirty="0"/>
                    </a:p>
                  </a:txBody>
                  <a:tcPr marL="66032" marR="66032" marT="33016" marB="33016"/>
                </a:tc>
                <a:extLst>
                  <a:ext uri="{0D108BD9-81ED-4DB2-BD59-A6C34878D82A}">
                    <a16:rowId xmlns:a16="http://schemas.microsoft.com/office/drawing/2014/main" val="2799367660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6FA474A-44B5-CAF6-7A26-75B305D65A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8" r="17090"/>
          <a:stretch/>
        </p:blipFill>
        <p:spPr bwMode="auto">
          <a:xfrm>
            <a:off x="1608441" y="1782272"/>
            <a:ext cx="3610626" cy="2911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525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C5BB9-A414-22B3-158E-EA4B78407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6624" y="61814"/>
            <a:ext cx="6427230" cy="610443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Calisto MT" panose="02040603050505030304" pitchFamily="18" charset="0"/>
              </a:rPr>
              <a:t>CHANNEL NAME AND VIEWS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0A2459-5822-9876-8E68-785237DE02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96624" y="657017"/>
            <a:ext cx="9443816" cy="1656434"/>
          </a:xfrm>
        </p:spPr>
        <p:txBody>
          <a:bodyPr/>
          <a:lstStyle/>
          <a:p>
            <a:r>
              <a:rPr lang="en-US" dirty="0"/>
              <a:t>The given graph is having the details of views of the channels taken as input. Views vs Channel Name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13B8217-0B43-2E28-C428-7DB4CF974FC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277" y="2151508"/>
            <a:ext cx="5098661" cy="4264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11">
            <a:extLst>
              <a:ext uri="{FF2B5EF4-FFF2-40B4-BE49-F238E27FC236}">
                <a16:creationId xmlns:a16="http://schemas.microsoft.com/office/drawing/2014/main" id="{B6A5E9BD-6AD8-D757-618F-EE8D1B44B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8047488"/>
              </p:ext>
            </p:extLst>
          </p:nvPr>
        </p:nvGraphicFramePr>
        <p:xfrm>
          <a:off x="2128887" y="4755684"/>
          <a:ext cx="2685710" cy="1660158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404738">
                  <a:extLst>
                    <a:ext uri="{9D8B030D-6E8A-4147-A177-3AD203B41FA5}">
                      <a16:colId xmlns:a16="http://schemas.microsoft.com/office/drawing/2014/main" val="2304467224"/>
                    </a:ext>
                  </a:extLst>
                </a:gridCol>
                <a:gridCol w="1280972">
                  <a:extLst>
                    <a:ext uri="{9D8B030D-6E8A-4147-A177-3AD203B41FA5}">
                      <a16:colId xmlns:a16="http://schemas.microsoft.com/office/drawing/2014/main" val="2511216866"/>
                    </a:ext>
                  </a:extLst>
                </a:gridCol>
              </a:tblGrid>
              <a:tr h="276693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Channels</a:t>
                      </a:r>
                      <a:endParaRPr lang="en-IN" sz="1300" dirty="0"/>
                    </a:p>
                  </a:txBody>
                  <a:tcPr marL="68226" marR="68226" marT="34113" marB="3411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Views(M)</a:t>
                      </a:r>
                      <a:endParaRPr lang="en-IN" sz="1300" dirty="0"/>
                    </a:p>
                  </a:txBody>
                  <a:tcPr marL="68226" marR="68226" marT="34113" marB="34113"/>
                </a:tc>
                <a:extLst>
                  <a:ext uri="{0D108BD9-81ED-4DB2-BD59-A6C34878D82A}">
                    <a16:rowId xmlns:a16="http://schemas.microsoft.com/office/drawing/2014/main" val="1946220637"/>
                  </a:ext>
                </a:extLst>
              </a:tr>
              <a:tr h="276693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err="1"/>
                        <a:t>CodeWithHarry</a:t>
                      </a:r>
                      <a:endParaRPr lang="en-IN" sz="1300" dirty="0"/>
                    </a:p>
                  </a:txBody>
                  <a:tcPr marL="68226" marR="68226" marT="34113" marB="3411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530+</a:t>
                      </a:r>
                      <a:endParaRPr lang="en-IN" sz="1300" dirty="0"/>
                    </a:p>
                  </a:txBody>
                  <a:tcPr marL="68226" marR="68226" marT="34113" marB="34113"/>
                </a:tc>
                <a:extLst>
                  <a:ext uri="{0D108BD9-81ED-4DB2-BD59-A6C34878D82A}">
                    <a16:rowId xmlns:a16="http://schemas.microsoft.com/office/drawing/2014/main" val="1202711350"/>
                  </a:ext>
                </a:extLst>
              </a:tr>
              <a:tr h="276693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Apna College</a:t>
                      </a:r>
                      <a:endParaRPr lang="en-IN" sz="1300" dirty="0"/>
                    </a:p>
                  </a:txBody>
                  <a:tcPr marL="68226" marR="68226" marT="34113" marB="34113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520+</a:t>
                      </a:r>
                    </a:p>
                  </a:txBody>
                  <a:tcPr marL="68226" marR="68226" marT="34113" marB="34113"/>
                </a:tc>
                <a:extLst>
                  <a:ext uri="{0D108BD9-81ED-4DB2-BD59-A6C34878D82A}">
                    <a16:rowId xmlns:a16="http://schemas.microsoft.com/office/drawing/2014/main" val="2551804563"/>
                  </a:ext>
                </a:extLst>
              </a:tr>
              <a:tr h="276693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err="1"/>
                        <a:t>WsCube</a:t>
                      </a:r>
                      <a:r>
                        <a:rPr lang="en-US" sz="1300" dirty="0"/>
                        <a:t> Tech</a:t>
                      </a:r>
                      <a:endParaRPr lang="en-IN" sz="1300" dirty="0"/>
                    </a:p>
                  </a:txBody>
                  <a:tcPr marL="68226" marR="68226" marT="34113" marB="34113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180+</a:t>
                      </a:r>
                    </a:p>
                  </a:txBody>
                  <a:tcPr marL="68226" marR="68226" marT="34113" marB="34113"/>
                </a:tc>
                <a:extLst>
                  <a:ext uri="{0D108BD9-81ED-4DB2-BD59-A6C34878D82A}">
                    <a16:rowId xmlns:a16="http://schemas.microsoft.com/office/drawing/2014/main" val="2380523948"/>
                  </a:ext>
                </a:extLst>
              </a:tr>
              <a:tr h="276693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Jenny’s Lecture</a:t>
                      </a:r>
                      <a:endParaRPr lang="en-IN" sz="1300" dirty="0"/>
                    </a:p>
                  </a:txBody>
                  <a:tcPr marL="68226" marR="68226" marT="34113" marB="34113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130+</a:t>
                      </a:r>
                    </a:p>
                  </a:txBody>
                  <a:tcPr marL="68226" marR="68226" marT="34113" marB="34113"/>
                </a:tc>
                <a:extLst>
                  <a:ext uri="{0D108BD9-81ED-4DB2-BD59-A6C34878D82A}">
                    <a16:rowId xmlns:a16="http://schemas.microsoft.com/office/drawing/2014/main" val="1791128916"/>
                  </a:ext>
                </a:extLst>
              </a:tr>
              <a:tr h="276693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College </a:t>
                      </a:r>
                      <a:r>
                        <a:rPr lang="en-US" sz="1300" dirty="0" err="1"/>
                        <a:t>Wallah</a:t>
                      </a:r>
                      <a:endParaRPr lang="en-IN" sz="1300" dirty="0"/>
                    </a:p>
                  </a:txBody>
                  <a:tcPr marL="68226" marR="68226" marT="34113" marB="3411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/>
                        <a:t>14+ </a:t>
                      </a:r>
                      <a:endParaRPr lang="en-IN" sz="1300" dirty="0"/>
                    </a:p>
                  </a:txBody>
                  <a:tcPr marL="68226" marR="68226" marT="34113" marB="34113"/>
                </a:tc>
                <a:extLst>
                  <a:ext uri="{0D108BD9-81ED-4DB2-BD59-A6C34878D82A}">
                    <a16:rowId xmlns:a16="http://schemas.microsoft.com/office/drawing/2014/main" val="2799367660"/>
                  </a:ext>
                </a:extLst>
              </a:tr>
            </a:tbl>
          </a:graphicData>
        </a:graphic>
      </p:graphicFrame>
      <p:pic>
        <p:nvPicPr>
          <p:cNvPr id="5" name="Picture 2">
            <a:extLst>
              <a:ext uri="{FF2B5EF4-FFF2-40B4-BE49-F238E27FC236}">
                <a16:creationId xmlns:a16="http://schemas.microsoft.com/office/drawing/2014/main" id="{24DBAEA6-5D0A-AF02-D1FB-1D8E4CE381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50" r="16008"/>
          <a:stretch/>
        </p:blipFill>
        <p:spPr bwMode="auto">
          <a:xfrm>
            <a:off x="1832175" y="1618969"/>
            <a:ext cx="3524419" cy="2813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32529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1374</TotalTime>
  <Words>976</Words>
  <Application>Microsoft Office PowerPoint</Application>
  <PresentationFormat>Widescreen</PresentationFormat>
  <Paragraphs>123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Calisto MT</vt:lpstr>
      <vt:lpstr>Cambria</vt:lpstr>
      <vt:lpstr>MS Shell Dlg 2</vt:lpstr>
      <vt:lpstr>Open Sans</vt:lpstr>
      <vt:lpstr>Times New Roman</vt:lpstr>
      <vt:lpstr>Wingdings</vt:lpstr>
      <vt:lpstr>Wingdings 3</vt:lpstr>
      <vt:lpstr>Madison</vt:lpstr>
      <vt:lpstr>PowerPoint Presentation</vt:lpstr>
      <vt:lpstr>INTRODUCTION</vt:lpstr>
      <vt:lpstr>PROBLEM STATEMENT</vt:lpstr>
      <vt:lpstr>PROPOSED SOLUTION</vt:lpstr>
      <vt:lpstr>EXPERIMENTAL SETUP AND RESULT ANALYSIS</vt:lpstr>
      <vt:lpstr>Used Modules :  Pandas  Numpy  Googleapi.client  Matplotlib  Seaborn  </vt:lpstr>
      <vt:lpstr>RESULT ANALYSIS</vt:lpstr>
      <vt:lpstr>CHANNEL NAME AND SUBSCRIBERS </vt:lpstr>
      <vt:lpstr>CHANNEL NAME AND VIEWS</vt:lpstr>
      <vt:lpstr>VISUALIZED DATA IN GRAPH FORM</vt:lpstr>
      <vt:lpstr>PowerPoint Presentation</vt:lpstr>
      <vt:lpstr>VISUALIZED HORIZONTAL GRAPH OF TOP10 VIDEOS </vt:lpstr>
      <vt:lpstr>VISUALIZED GRAPH OF MONTHLY UPLOADED VIDEOS </vt:lpstr>
      <vt:lpstr>GRAPHICAL REPRESENTATION</vt:lpstr>
      <vt:lpstr>GRAPHICAL REPRESENTATION</vt:lpstr>
      <vt:lpstr>CONCLUSION</vt:lpstr>
      <vt:lpstr>FINAL 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 and Data Visualization with Python and its Application</dc:title>
  <dc:creator>DEBMALYA GHOSH</dc:creator>
  <cp:lastModifiedBy>subham pal</cp:lastModifiedBy>
  <cp:revision>17</cp:revision>
  <dcterms:created xsi:type="dcterms:W3CDTF">2023-05-05T19:16:43Z</dcterms:created>
  <dcterms:modified xsi:type="dcterms:W3CDTF">2023-08-26T18:02:07Z</dcterms:modified>
</cp:coreProperties>
</file>

<file path=docProps/thumbnail.jpeg>
</file>